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92" r:id="rId2"/>
  </p:sldMasterIdLst>
  <p:notesMasterIdLst>
    <p:notesMasterId r:id="rId64"/>
  </p:notesMasterIdLst>
  <p:handoutMasterIdLst>
    <p:handoutMasterId r:id="rId65"/>
  </p:handoutMasterIdLst>
  <p:sldIdLst>
    <p:sldId id="512" r:id="rId3"/>
    <p:sldId id="510" r:id="rId4"/>
    <p:sldId id="531" r:id="rId5"/>
    <p:sldId id="513" r:id="rId6"/>
    <p:sldId id="556" r:id="rId7"/>
    <p:sldId id="532" r:id="rId8"/>
    <p:sldId id="534" r:id="rId9"/>
    <p:sldId id="533" r:id="rId10"/>
    <p:sldId id="514" r:id="rId11"/>
    <p:sldId id="573" r:id="rId12"/>
    <p:sldId id="634" r:id="rId13"/>
    <p:sldId id="613" r:id="rId14"/>
    <p:sldId id="614" r:id="rId15"/>
    <p:sldId id="615" r:id="rId16"/>
    <p:sldId id="616" r:id="rId17"/>
    <p:sldId id="617" r:id="rId18"/>
    <p:sldId id="618" r:id="rId19"/>
    <p:sldId id="619" r:id="rId20"/>
    <p:sldId id="598" r:id="rId21"/>
    <p:sldId id="597" r:id="rId22"/>
    <p:sldId id="596" r:id="rId23"/>
    <p:sldId id="636" r:id="rId24"/>
    <p:sldId id="637" r:id="rId25"/>
    <p:sldId id="638" r:id="rId26"/>
    <p:sldId id="639" r:id="rId27"/>
    <p:sldId id="640" r:id="rId28"/>
    <p:sldId id="641" r:id="rId29"/>
    <p:sldId id="583" r:id="rId30"/>
    <p:sldId id="607" r:id="rId31"/>
    <p:sldId id="604" r:id="rId32"/>
    <p:sldId id="605" r:id="rId33"/>
    <p:sldId id="606" r:id="rId34"/>
    <p:sldId id="620" r:id="rId35"/>
    <p:sldId id="609" r:id="rId36"/>
    <p:sldId id="610" r:id="rId37"/>
    <p:sldId id="611" r:id="rId38"/>
    <p:sldId id="630" r:id="rId39"/>
    <p:sldId id="625" r:id="rId40"/>
    <p:sldId id="626" r:id="rId41"/>
    <p:sldId id="644" r:id="rId42"/>
    <p:sldId id="594" r:id="rId43"/>
    <p:sldId id="633" r:id="rId44"/>
    <p:sldId id="631" r:id="rId45"/>
    <p:sldId id="632" r:id="rId46"/>
    <p:sldId id="589" r:id="rId47"/>
    <p:sldId id="590" r:id="rId48"/>
    <p:sldId id="591" r:id="rId49"/>
    <p:sldId id="593" r:id="rId50"/>
    <p:sldId id="548" r:id="rId51"/>
    <p:sldId id="635" r:id="rId52"/>
    <p:sldId id="623" r:id="rId53"/>
    <p:sldId id="624" r:id="rId54"/>
    <p:sldId id="643" r:id="rId55"/>
    <p:sldId id="599" r:id="rId56"/>
    <p:sldId id="600" r:id="rId57"/>
    <p:sldId id="601" r:id="rId58"/>
    <p:sldId id="602" r:id="rId59"/>
    <p:sldId id="603" r:id="rId60"/>
    <p:sldId id="627" r:id="rId61"/>
    <p:sldId id="622" r:id="rId62"/>
    <p:sldId id="642" r:id="rId63"/>
  </p:sldIdLst>
  <p:sldSz cx="10693400" cy="7561263"/>
  <p:notesSz cx="7102475" cy="10234613"/>
  <p:defaultTextStyle>
    <a:defPPr>
      <a:defRPr lang="de-DE"/>
    </a:defPPr>
    <a:lvl1pPr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20700" indent="-63500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42988" indent="-128588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63688" indent="-192088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85975" indent="-257175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BAA8"/>
    <a:srgbClr val="80CEC1"/>
    <a:srgbClr val="B3E1DA"/>
    <a:srgbClr val="787878"/>
    <a:srgbClr val="CBDED8"/>
    <a:srgbClr val="0033CC"/>
    <a:srgbClr val="0099FF"/>
    <a:srgbClr val="00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48" autoAdjust="0"/>
    <p:restoredTop sz="96839" autoAdjust="0"/>
  </p:normalViewPr>
  <p:slideViewPr>
    <p:cSldViewPr>
      <p:cViewPr varScale="1">
        <p:scale>
          <a:sx n="115" d="100"/>
          <a:sy n="115" d="100"/>
        </p:scale>
        <p:origin x="-1254" y="-102"/>
      </p:cViewPr>
      <p:guideLst>
        <p:guide orient="horz" pos="1088"/>
        <p:guide orient="horz" pos="4354"/>
        <p:guide pos="170"/>
        <p:guide pos="65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10"/>
    </p:cViewPr>
  </p:sorterViewPr>
  <p:notesViewPr>
    <p:cSldViewPr>
      <p:cViewPr varScale="1">
        <p:scale>
          <a:sx n="99" d="100"/>
          <a:sy n="99" d="100"/>
        </p:scale>
        <p:origin x="-3528" y="-96"/>
      </p:cViewPr>
      <p:guideLst>
        <p:guide orient="horz" pos="3224"/>
        <p:guide pos="22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l" defTabSz="1081128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Andrei Ivanov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r" defTabSz="1081128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BE55109A-8653-4E70-A7C8-7628530C0F63}" type="datetimeFigureOut">
              <a:rPr lang="de-DE"/>
              <a:pPr>
                <a:defRPr/>
              </a:pPr>
              <a:t>21.02.2017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l" defTabSz="1081128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r" defTabSz="1081128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9161E896-16B9-4649-8F5E-A2F794E8BD6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l" defTabSz="1081128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Andrei Ivanov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r" defTabSz="1081128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381075B3-4FAC-4A3A-86ED-4898341A5B4A}" type="datetimeFigureOut">
              <a:rPr lang="de-DE"/>
              <a:pPr>
                <a:defRPr/>
              </a:pPr>
              <a:t>21.02.2017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36613" y="766763"/>
            <a:ext cx="542925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8" tIns="47389" rIns="94778" bIns="47389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3250" cy="4605338"/>
          </a:xfrm>
          <a:prstGeom prst="rect">
            <a:avLst/>
          </a:prstGeom>
        </p:spPr>
        <p:txBody>
          <a:bodyPr vert="horz" lIns="94778" tIns="47389" rIns="94778" bIns="47389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l" defTabSz="1081128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r" defTabSz="1081128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26516DCA-CFEF-42C9-A644-A50FF5F14EE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marL="195263" indent="-195263" algn="l" defTabSz="1042988" rtl="0" eaLnBrk="0" fontAlgn="base" hangingPunct="0">
      <a:spcBef>
        <a:spcPct val="30000"/>
      </a:spcBef>
      <a:spcAft>
        <a:spcPct val="0"/>
      </a:spcAft>
      <a:buClr>
        <a:schemeClr val="accent1"/>
      </a:buClr>
      <a:buFont typeface="Verdana" pitchFamily="34" charset="0"/>
      <a:buChar char="•"/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15938" indent="-306388" algn="l" defTabSz="1042988" rtl="0" eaLnBrk="0" fontAlgn="base" hangingPunct="0">
      <a:spcBef>
        <a:spcPct val="30000"/>
      </a:spcBef>
      <a:spcAft>
        <a:spcPct val="0"/>
      </a:spcAft>
      <a:buClr>
        <a:schemeClr val="accent1"/>
      </a:buClr>
      <a:buFont typeface="Verdana" pitchFamily="34" charset="0"/>
      <a:buChar char="−"/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823913" indent="-306388" algn="l" defTabSz="1042988" rtl="0" eaLnBrk="0" fontAlgn="base" hangingPunct="0">
      <a:spcBef>
        <a:spcPct val="30000"/>
      </a:spcBef>
      <a:spcAft>
        <a:spcPct val="0"/>
      </a:spcAft>
      <a:buClr>
        <a:schemeClr val="accent1"/>
      </a:buClr>
      <a:buFont typeface="Verdana" pitchFamily="34" charset="0"/>
      <a:buChar char="−"/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17600" indent="-293688" algn="l" defTabSz="1042988" rtl="0" eaLnBrk="0" fontAlgn="base" hangingPunct="0">
      <a:spcBef>
        <a:spcPct val="30000"/>
      </a:spcBef>
      <a:spcAft>
        <a:spcPct val="0"/>
      </a:spcAft>
      <a:buClr>
        <a:schemeClr val="accent1"/>
      </a:buClr>
      <a:buFont typeface="Verdana" pitchFamily="34" charset="0"/>
      <a:buChar char="−"/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425575" indent="-306388" algn="l" defTabSz="1042988" rtl="0" eaLnBrk="0" fontAlgn="base" hangingPunct="0">
      <a:spcBef>
        <a:spcPct val="30000"/>
      </a:spcBef>
      <a:spcAft>
        <a:spcPct val="0"/>
      </a:spcAft>
      <a:buClr>
        <a:schemeClr val="accent1"/>
      </a:buClr>
      <a:buFont typeface="Verdana" pitchFamily="34" charset="0"/>
      <a:buChar char="−"/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2" descr="PPT_Logo.pd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18475" y="300038"/>
            <a:ext cx="2271713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 bwMode="gray">
          <a:xfrm>
            <a:off x="0" y="1619249"/>
            <a:ext cx="10693399" cy="5942014"/>
          </a:xfrm>
          <a:solidFill>
            <a:schemeClr val="accent3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0" y="5004768"/>
            <a:ext cx="10693400" cy="805482"/>
          </a:xfrm>
          <a:solidFill>
            <a:schemeClr val="bg1"/>
          </a:solidFill>
        </p:spPr>
        <p:txBody>
          <a:bodyPr lIns="698108" rIns="287456" anchor="ctr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0" y="5918200"/>
            <a:ext cx="10693400" cy="586775"/>
          </a:xfrm>
          <a:solidFill>
            <a:schemeClr val="accent4"/>
          </a:solidFill>
        </p:spPr>
        <p:txBody>
          <a:bodyPr lIns="718641" tIns="90000" rIns="287456" bIns="72000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500" b="1">
                <a:solidFill>
                  <a:schemeClr val="tx1"/>
                </a:solidFill>
              </a:defRPr>
            </a:lvl1pPr>
            <a:lvl2pPr marL="0" indent="0" algn="l">
              <a:lnSpc>
                <a:spcPct val="110000"/>
              </a:lnSpc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(full 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8"/>
          <p:cNvSpPr>
            <a:spLocks noGrp="1"/>
          </p:cNvSpPr>
          <p:nvPr>
            <p:ph type="pic" sz="quarter" idx="12"/>
          </p:nvPr>
        </p:nvSpPr>
        <p:spPr bwMode="gray">
          <a:xfrm>
            <a:off x="269875" y="270000"/>
            <a:ext cx="10153649" cy="700302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269999" y="943200"/>
            <a:ext cx="10153525" cy="712563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2"/>
          </p:nvPr>
        </p:nvSpPr>
        <p:spPr bwMode="gray">
          <a:xfrm>
            <a:off x="269875" y="1727200"/>
            <a:ext cx="10153649" cy="5184774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6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269875" y="943200"/>
            <a:ext cx="10153649" cy="712563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2"/>
          </p:nvPr>
        </p:nvSpPr>
        <p:spPr bwMode="gray">
          <a:xfrm>
            <a:off x="269875" y="1727199"/>
            <a:ext cx="3313270" cy="2557487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 bwMode="gray">
          <a:xfrm>
            <a:off x="269875" y="4370502"/>
            <a:ext cx="3313270" cy="2538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4"/>
          </p:nvPr>
        </p:nvSpPr>
        <p:spPr bwMode="gray">
          <a:xfrm>
            <a:off x="3690065" y="1727199"/>
            <a:ext cx="3313270" cy="2557487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5"/>
          </p:nvPr>
        </p:nvSpPr>
        <p:spPr bwMode="gray">
          <a:xfrm>
            <a:off x="3690065" y="4370502"/>
            <a:ext cx="3313270" cy="2538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6"/>
          </p:nvPr>
        </p:nvSpPr>
        <p:spPr bwMode="gray">
          <a:xfrm>
            <a:off x="7110254" y="1727199"/>
            <a:ext cx="3313270" cy="2557487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7"/>
          </p:nvPr>
        </p:nvSpPr>
        <p:spPr bwMode="gray">
          <a:xfrm>
            <a:off x="7110254" y="4370502"/>
            <a:ext cx="3313270" cy="2538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Pictures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8"/>
          </p:nvPr>
        </p:nvSpPr>
        <p:spPr bwMode="gray">
          <a:xfrm>
            <a:off x="269875" y="4572719"/>
            <a:ext cx="10153650" cy="2339256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269999" y="943200"/>
            <a:ext cx="10153525" cy="712563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2"/>
          </p:nvPr>
        </p:nvSpPr>
        <p:spPr bwMode="gray">
          <a:xfrm>
            <a:off x="269875" y="1727219"/>
            <a:ext cx="3312629" cy="2556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4"/>
          </p:nvPr>
        </p:nvSpPr>
        <p:spPr bwMode="gray">
          <a:xfrm>
            <a:off x="3689744" y="1727200"/>
            <a:ext cx="3313270" cy="2556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6"/>
          </p:nvPr>
        </p:nvSpPr>
        <p:spPr bwMode="gray">
          <a:xfrm>
            <a:off x="7110254" y="1727200"/>
            <a:ext cx="3313270" cy="2556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 Pictures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8"/>
          </p:nvPr>
        </p:nvSpPr>
        <p:spPr bwMode="gray">
          <a:xfrm>
            <a:off x="269875" y="4033664"/>
            <a:ext cx="10153650" cy="2878311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269999" y="943200"/>
            <a:ext cx="10153525" cy="712563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2"/>
          </p:nvPr>
        </p:nvSpPr>
        <p:spPr bwMode="gray">
          <a:xfrm>
            <a:off x="262062" y="1728627"/>
            <a:ext cx="2448000" cy="2016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9"/>
          </p:nvPr>
        </p:nvSpPr>
        <p:spPr bwMode="gray">
          <a:xfrm>
            <a:off x="2833216" y="1728627"/>
            <a:ext cx="2448000" cy="2016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4" name="Bildplatzhalter 8"/>
          <p:cNvSpPr>
            <a:spLocks noGrp="1"/>
          </p:cNvSpPr>
          <p:nvPr>
            <p:ph type="pic" sz="quarter" idx="20"/>
          </p:nvPr>
        </p:nvSpPr>
        <p:spPr bwMode="gray">
          <a:xfrm>
            <a:off x="5404370" y="1728627"/>
            <a:ext cx="2448000" cy="2016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5" name="Bildplatzhalter 8"/>
          <p:cNvSpPr>
            <a:spLocks noGrp="1"/>
          </p:cNvSpPr>
          <p:nvPr>
            <p:ph type="pic" sz="quarter" idx="21"/>
          </p:nvPr>
        </p:nvSpPr>
        <p:spPr bwMode="gray">
          <a:xfrm>
            <a:off x="7975525" y="1728627"/>
            <a:ext cx="2448000" cy="2016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5 Pictures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8"/>
          </p:nvPr>
        </p:nvSpPr>
        <p:spPr bwMode="gray">
          <a:xfrm>
            <a:off x="269875" y="3529607"/>
            <a:ext cx="10153650" cy="3382368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269999" y="943200"/>
            <a:ext cx="10153525" cy="712563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2"/>
          </p:nvPr>
        </p:nvSpPr>
        <p:spPr bwMode="gray">
          <a:xfrm>
            <a:off x="269875" y="1727621"/>
            <a:ext cx="1979735" cy="1512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9"/>
          </p:nvPr>
        </p:nvSpPr>
        <p:spPr bwMode="gray">
          <a:xfrm>
            <a:off x="2311940" y="1727621"/>
            <a:ext cx="1979735" cy="1512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20"/>
          </p:nvPr>
        </p:nvSpPr>
        <p:spPr bwMode="gray">
          <a:xfrm>
            <a:off x="4354005" y="1727621"/>
            <a:ext cx="1979735" cy="1512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4" name="Bildplatzhalter 8"/>
          <p:cNvSpPr>
            <a:spLocks noGrp="1"/>
          </p:cNvSpPr>
          <p:nvPr>
            <p:ph type="pic" sz="quarter" idx="21"/>
          </p:nvPr>
        </p:nvSpPr>
        <p:spPr bwMode="gray">
          <a:xfrm>
            <a:off x="6396070" y="1727621"/>
            <a:ext cx="1979735" cy="1512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5" name="Bildplatzhalter 8"/>
          <p:cNvSpPr>
            <a:spLocks noGrp="1"/>
          </p:cNvSpPr>
          <p:nvPr>
            <p:ph type="pic" sz="quarter" idx="22"/>
          </p:nvPr>
        </p:nvSpPr>
        <p:spPr bwMode="gray">
          <a:xfrm>
            <a:off x="8438134" y="1727621"/>
            <a:ext cx="1979735" cy="1512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Pictures (bottom)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8"/>
          <p:cNvSpPr>
            <a:spLocks noGrp="1"/>
          </p:cNvSpPr>
          <p:nvPr>
            <p:ph type="pic" sz="quarter" idx="12"/>
          </p:nvPr>
        </p:nvSpPr>
        <p:spPr bwMode="gray">
          <a:xfrm>
            <a:off x="269875" y="4031975"/>
            <a:ext cx="3312000" cy="2880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8"/>
          </p:nvPr>
        </p:nvSpPr>
        <p:spPr bwMode="gray">
          <a:xfrm>
            <a:off x="269875" y="1727200"/>
            <a:ext cx="10153650" cy="2017428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269999" y="943200"/>
            <a:ext cx="10153525" cy="712563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4"/>
          </p:nvPr>
        </p:nvSpPr>
        <p:spPr bwMode="gray">
          <a:xfrm>
            <a:off x="3694266" y="4031975"/>
            <a:ext cx="3312000" cy="2880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6"/>
          </p:nvPr>
        </p:nvSpPr>
        <p:spPr bwMode="gray">
          <a:xfrm>
            <a:off x="7111525" y="4031975"/>
            <a:ext cx="3312000" cy="2880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 Pictures (bottom)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8"/>
          </p:nvPr>
        </p:nvSpPr>
        <p:spPr bwMode="gray">
          <a:xfrm>
            <a:off x="269875" y="1727199"/>
            <a:ext cx="10153649" cy="2881523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269999" y="943200"/>
            <a:ext cx="10153525" cy="712563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2"/>
          </p:nvPr>
        </p:nvSpPr>
        <p:spPr bwMode="gray">
          <a:xfrm>
            <a:off x="269875" y="4898951"/>
            <a:ext cx="2448000" cy="2016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9"/>
          </p:nvPr>
        </p:nvSpPr>
        <p:spPr bwMode="gray">
          <a:xfrm>
            <a:off x="2838425" y="4898951"/>
            <a:ext cx="2448000" cy="2016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4" name="Bildplatzhalter 8"/>
          <p:cNvSpPr>
            <a:spLocks noGrp="1"/>
          </p:cNvSpPr>
          <p:nvPr>
            <p:ph type="pic" sz="quarter" idx="20"/>
          </p:nvPr>
        </p:nvSpPr>
        <p:spPr bwMode="gray">
          <a:xfrm>
            <a:off x="5406975" y="4898951"/>
            <a:ext cx="2448000" cy="2016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5" name="Bildplatzhalter 8"/>
          <p:cNvSpPr>
            <a:spLocks noGrp="1"/>
          </p:cNvSpPr>
          <p:nvPr>
            <p:ph type="pic" sz="quarter" idx="21"/>
          </p:nvPr>
        </p:nvSpPr>
        <p:spPr bwMode="gray">
          <a:xfrm>
            <a:off x="7975525" y="4898951"/>
            <a:ext cx="2448000" cy="2016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5 Pictures (bottom)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8"/>
          </p:nvPr>
        </p:nvSpPr>
        <p:spPr bwMode="gray">
          <a:xfrm>
            <a:off x="269873" y="1727199"/>
            <a:ext cx="10153651" cy="3385579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269999" y="943200"/>
            <a:ext cx="10153525" cy="712563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2"/>
          </p:nvPr>
        </p:nvSpPr>
        <p:spPr bwMode="gray">
          <a:xfrm>
            <a:off x="269874" y="5403720"/>
            <a:ext cx="1979735" cy="1512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9"/>
          </p:nvPr>
        </p:nvSpPr>
        <p:spPr bwMode="gray">
          <a:xfrm>
            <a:off x="2313353" y="5403720"/>
            <a:ext cx="1979735" cy="1512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20"/>
          </p:nvPr>
        </p:nvSpPr>
        <p:spPr bwMode="gray">
          <a:xfrm>
            <a:off x="4356832" y="5403720"/>
            <a:ext cx="1979735" cy="1512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4" name="Bildplatzhalter 8"/>
          <p:cNvSpPr>
            <a:spLocks noGrp="1"/>
          </p:cNvSpPr>
          <p:nvPr>
            <p:ph type="pic" sz="quarter" idx="21"/>
          </p:nvPr>
        </p:nvSpPr>
        <p:spPr bwMode="gray">
          <a:xfrm>
            <a:off x="6400311" y="5403720"/>
            <a:ext cx="1979735" cy="1512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5" name="Bildplatzhalter 8"/>
          <p:cNvSpPr>
            <a:spLocks noGrp="1"/>
          </p:cNvSpPr>
          <p:nvPr>
            <p:ph type="pic" sz="quarter" idx="22"/>
          </p:nvPr>
        </p:nvSpPr>
        <p:spPr bwMode="gray">
          <a:xfrm>
            <a:off x="8443789" y="5403720"/>
            <a:ext cx="1979735" cy="1512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Tex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 bwMode="gray">
          <a:xfrm>
            <a:off x="5130800" y="1727199"/>
            <a:ext cx="5292725" cy="5184775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3"/>
          </p:nvPr>
        </p:nvSpPr>
        <p:spPr bwMode="gray">
          <a:xfrm>
            <a:off x="269875" y="1727199"/>
            <a:ext cx="4645025" cy="5184775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Констман Олег, инженер по оборудованию, Омское ТБ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 bwMode="gray">
          <a:xfrm>
            <a:off x="269875" y="1727199"/>
            <a:ext cx="10153650" cy="5184775"/>
          </a:xfrm>
        </p:spPr>
        <p:txBody>
          <a:bodyPr/>
          <a:lstStyle>
            <a:lvl1pPr marL="409255" indent="-409255">
              <a:spcBef>
                <a:spcPts val="2053"/>
              </a:spcBef>
              <a:buClrTx/>
              <a:buFont typeface="+mj-lt"/>
              <a:buAutoNum type="arabicPeriod"/>
              <a:defRPr sz="2000" b="1">
                <a:solidFill>
                  <a:schemeClr val="accent2"/>
                </a:solidFill>
              </a:defRPr>
            </a:lvl1pPr>
            <a:lvl2pPr marL="990600" indent="-582613">
              <a:buFont typeface="Verdana" pitchFamily="34" charset="0"/>
              <a:buNone/>
              <a:tabLst>
                <a:tab pos="990600" algn="l"/>
                <a:tab pos="1257300" algn="l"/>
                <a:tab pos="1524000" algn="l"/>
              </a:tabLst>
              <a:defRPr sz="2000" b="0">
                <a:solidFill>
                  <a:schemeClr val="accent2"/>
                </a:solidFill>
              </a:defRPr>
            </a:lvl2pPr>
            <a:lvl3pPr marL="1257300" indent="-847725">
              <a:buNone/>
              <a:defRPr sz="2000" b="0">
                <a:solidFill>
                  <a:schemeClr val="accent2"/>
                </a:solidFill>
              </a:defRPr>
            </a:lvl3pPr>
            <a:lvl4pPr marL="1524000" indent="-1114425">
              <a:buNone/>
              <a:defRPr sz="2000" b="0">
                <a:solidFill>
                  <a:schemeClr val="accent2"/>
                </a:solidFill>
              </a:defRPr>
            </a:lvl4pPr>
            <a:lvl5pPr marL="1343025" indent="0">
              <a:buNone/>
              <a:defRPr sz="2000"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Tex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 bwMode="gray">
          <a:xfrm>
            <a:off x="274191" y="1727199"/>
            <a:ext cx="5292725" cy="5184775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3"/>
          </p:nvPr>
        </p:nvSpPr>
        <p:spPr bwMode="gray">
          <a:xfrm>
            <a:off x="5768566" y="1727200"/>
            <a:ext cx="4645025" cy="5184775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US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269875" y="944563"/>
            <a:ext cx="10153650" cy="596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1688" y="2349500"/>
            <a:ext cx="9090025" cy="16208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375" y="4284663"/>
            <a:ext cx="7486650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83634-D7D7-418B-86A7-7187A324A72B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2B552-2E51-440F-B479-C3E1F7A39A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222A7-D945-4E92-9E5A-ED1E8031E7CA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898FF-61B3-4BF9-A538-77335765CE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AD6C5-4B23-4100-B9ED-452458FB19E1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FAAF8-F8BB-46CA-BB2B-39300FDB83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988" y="1763713"/>
            <a:ext cx="4735512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22900" y="1763713"/>
            <a:ext cx="4735513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18C97-3951-4225-BCC4-33292ACED109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92605-BCB4-4EB5-9E5C-F441F2595C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99EFB-9A0C-423F-9B38-39F58261D740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1E402-64DD-4207-8925-4B0ED0AD39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8274A-3A5F-45A3-A7A5-6DB19DB92A00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5D655-E879-4A3F-ACAF-0AB64AA582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 (big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269875" y="1727199"/>
            <a:ext cx="10153650" cy="5184775"/>
          </a:xfrm>
        </p:spPr>
        <p:txBody>
          <a:bodyPr/>
          <a:lstStyle>
            <a:lvl1pPr marL="304225" indent="-304225">
              <a:defRPr sz="2000"/>
            </a:lvl1pPr>
            <a:lvl2pPr marL="717101" indent="-412876">
              <a:defRPr sz="2000"/>
            </a:lvl2pPr>
            <a:lvl3pPr marL="1129977" indent="-412876">
              <a:defRPr sz="2000"/>
            </a:lvl3pPr>
            <a:lvl4pPr marL="1531989" indent="-402011">
              <a:defRPr sz="2000"/>
            </a:lvl4pPr>
            <a:lvl5pPr marL="1944865" indent="-402011">
              <a:defRPr sz="2000"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8489D-6C0E-4DCA-A8BB-65506DDE06AF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8E9E7-456A-4B56-9314-FBBB9DAF22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1E5CA-BB0F-4F80-838B-EB79D8D53643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093EE-8531-4EB4-B905-46D2B9E954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208E3-F2E7-4430-AD65-5813E76D87FD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3252E-26D4-4F85-BD9D-BBAED6D4CE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CB462-DA33-4916-A048-588EA2FADF33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A14EC-A9BF-44E6-860E-A1008335A7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3350" y="303213"/>
            <a:ext cx="2405063" cy="645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988" y="303213"/>
            <a:ext cx="7065962" cy="645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CD386-5409-49EF-B131-CCA8C6E3AC01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BEA56-B939-4219-A98B-0FE95DE524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/>
        <p:txBody>
          <a:bodyPr numCol="2" spcCol="10800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 (three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/>
        <p:txBody>
          <a:bodyPr numCol="3" spcCol="10800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/>
        <p:txBody>
          <a:bodyPr numCol="4" spcCol="10800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269999" y="943200"/>
            <a:ext cx="10153525" cy="712563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7" name="Medienplatzhalter 6"/>
          <p:cNvSpPr>
            <a:spLocks noGrp="1"/>
          </p:cNvSpPr>
          <p:nvPr>
            <p:ph type="media" sz="quarter" idx="12"/>
          </p:nvPr>
        </p:nvSpPr>
        <p:spPr>
          <a:xfrm>
            <a:off x="269875" y="1727200"/>
            <a:ext cx="10153650" cy="5184775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клипа мультимедиа</a:t>
            </a:r>
            <a:endParaRPr lang="en-GB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gray">
          <a:xfrm>
            <a:off x="269875" y="944563"/>
            <a:ext cx="1015365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269875" y="1727200"/>
            <a:ext cx="10153650" cy="518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8588375" y="7124700"/>
            <a:ext cx="1835150" cy="1984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algn="r" defTabSz="1043056" fontAlgn="auto">
              <a:spcBef>
                <a:spcPts val="0"/>
              </a:spcBef>
              <a:spcAft>
                <a:spcPts val="0"/>
              </a:spcAft>
              <a:defRPr lang="de-DE" sz="8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588963" y="7124700"/>
            <a:ext cx="7915275" cy="1984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defTabSz="1043056" fontAlgn="auto">
              <a:spcBef>
                <a:spcPts val="0"/>
              </a:spcBef>
              <a:spcAft>
                <a:spcPts val="0"/>
              </a:spcAft>
              <a:defRPr lang="de-DE" sz="8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  <p:cxnSp>
        <p:nvCxnSpPr>
          <p:cNvPr id="8" name="Gerade Verbindung 7"/>
          <p:cNvCxnSpPr/>
          <p:nvPr/>
        </p:nvCxnSpPr>
        <p:spPr bwMode="gray">
          <a:xfrm>
            <a:off x="269875" y="7040563"/>
            <a:ext cx="1015365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 bwMode="gray">
          <a:xfrm>
            <a:off x="269875" y="820738"/>
            <a:ext cx="1015365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 bwMode="gray">
          <a:xfrm>
            <a:off x="269875" y="7124700"/>
            <a:ext cx="319088" cy="19843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defTabSz="1043056" fontAlgn="auto">
              <a:spcBef>
                <a:spcPts val="0"/>
              </a:spcBef>
              <a:spcAft>
                <a:spcPts val="0"/>
              </a:spcAft>
              <a:defRPr/>
            </a:pPr>
            <a:fld id="{6B6B844E-8B6C-4DA0-85EF-30C58DE913BB}" type="slidenum">
              <a:rPr lang="en-GB" sz="800">
                <a:latin typeface="+mn-lt"/>
                <a:cs typeface="+mn-cs"/>
              </a:rPr>
              <a:pPr defTabSz="1043056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800">
              <a:latin typeface="+mn-lt"/>
              <a:cs typeface="+mn-cs"/>
            </a:endParaRPr>
          </a:p>
        </p:txBody>
      </p:sp>
      <p:pic>
        <p:nvPicPr>
          <p:cNvPr id="1033" name="Bild 2" descr="PPT_Logo.pdf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9442450" y="338138"/>
            <a:ext cx="920750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15" r:id="rId2"/>
    <p:sldLayoutId id="2147483814" r:id="rId3"/>
    <p:sldLayoutId id="2147483813" r:id="rId4"/>
    <p:sldLayoutId id="2147483812" r:id="rId5"/>
    <p:sldLayoutId id="2147483811" r:id="rId6"/>
    <p:sldLayoutId id="2147483810" r:id="rId7"/>
    <p:sldLayoutId id="2147483809" r:id="rId8"/>
    <p:sldLayoutId id="2147483808" r:id="rId9"/>
    <p:sldLayoutId id="2147483828" r:id="rId10"/>
    <p:sldLayoutId id="2147483807" r:id="rId11"/>
    <p:sldLayoutId id="2147483806" r:id="rId12"/>
    <p:sldLayoutId id="2147483805" r:id="rId13"/>
    <p:sldLayoutId id="2147483804" r:id="rId14"/>
    <p:sldLayoutId id="2147483803" r:id="rId15"/>
    <p:sldLayoutId id="2147483802" r:id="rId16"/>
    <p:sldLayoutId id="2147483801" r:id="rId17"/>
    <p:sldLayoutId id="2147483800" r:id="rId18"/>
    <p:sldLayoutId id="2147483829" r:id="rId19"/>
    <p:sldLayoutId id="2147483799" r:id="rId20"/>
    <p:sldLayoutId id="2147483830" r:id="rId21"/>
    <p:sldLayoutId id="2147483798" r:id="rId22"/>
    <p:sldLayoutId id="2147483797" r:id="rId23"/>
  </p:sldLayoutIdLst>
  <p:hf sldNum="0" hdr="0"/>
  <p:txStyles>
    <p:titleStyle>
      <a:lvl1pPr algn="l" defTabSz="1042988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1042988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Verdana" pitchFamily="34" charset="0"/>
        </a:defRPr>
      </a:lvl2pPr>
      <a:lvl3pPr algn="l" defTabSz="1042988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Verdana" pitchFamily="34" charset="0"/>
        </a:defRPr>
      </a:lvl3pPr>
      <a:lvl4pPr algn="l" defTabSz="1042988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Verdana" pitchFamily="34" charset="0"/>
        </a:defRPr>
      </a:lvl4pPr>
      <a:lvl5pPr algn="l" defTabSz="1042988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Verdana" pitchFamily="34" charset="0"/>
        </a:defRPr>
      </a:lvl5pPr>
      <a:lvl6pPr marL="457200" algn="l" defTabSz="1042988" rtl="0" fontAlgn="base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Verdana" pitchFamily="34" charset="0"/>
        </a:defRPr>
      </a:lvl6pPr>
      <a:lvl7pPr marL="914400" algn="l" defTabSz="1042988" rtl="0" fontAlgn="base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Verdana" pitchFamily="34" charset="0"/>
        </a:defRPr>
      </a:lvl7pPr>
      <a:lvl8pPr marL="1371600" algn="l" defTabSz="1042988" rtl="0" fontAlgn="base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Verdana" pitchFamily="34" charset="0"/>
        </a:defRPr>
      </a:lvl8pPr>
      <a:lvl9pPr marL="1828800" algn="l" defTabSz="1042988" rtl="0" fontAlgn="base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Verdana" pitchFamily="34" charset="0"/>
        </a:defRPr>
      </a:lvl9pPr>
    </p:titleStyle>
    <p:bodyStyle>
      <a:lvl1pPr marL="203200" indent="-203200" algn="l" defTabSz="1042988" rtl="0" eaLnBrk="0" fontAlgn="base" hangingPunct="0">
        <a:lnSpc>
          <a:spcPct val="110000"/>
        </a:lnSpc>
        <a:spcBef>
          <a:spcPct val="0"/>
        </a:spcBef>
        <a:spcAft>
          <a:spcPts val="600"/>
        </a:spcAft>
        <a:buClr>
          <a:schemeClr val="accent1"/>
        </a:buClr>
        <a:buFont typeface="Verdana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38" indent="-247650" algn="l" defTabSz="1042988" rtl="0" eaLnBrk="0" fontAlgn="base" hangingPunct="0">
        <a:lnSpc>
          <a:spcPct val="110000"/>
        </a:lnSpc>
        <a:spcBef>
          <a:spcPct val="0"/>
        </a:spcBef>
        <a:spcAft>
          <a:spcPts val="600"/>
        </a:spcAft>
        <a:buClr>
          <a:schemeClr val="accent1"/>
        </a:buClr>
        <a:buFont typeface="Verdana" pitchFamily="34" charset="0"/>
        <a:buChar char="−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12788" indent="-242888" algn="l" defTabSz="1042988" rtl="0" eaLnBrk="0" fontAlgn="base" hangingPunct="0">
        <a:lnSpc>
          <a:spcPct val="110000"/>
        </a:lnSpc>
        <a:spcBef>
          <a:spcPct val="0"/>
        </a:spcBef>
        <a:spcAft>
          <a:spcPts val="600"/>
        </a:spcAft>
        <a:buClr>
          <a:schemeClr val="accent1"/>
        </a:buClr>
        <a:buFont typeface="Verdana" pitchFamily="34" charset="0"/>
        <a:buChar char="−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963613" indent="-250825" algn="l" defTabSz="1042988" rtl="0" eaLnBrk="0" fontAlgn="base" hangingPunct="0">
        <a:lnSpc>
          <a:spcPct val="110000"/>
        </a:lnSpc>
        <a:spcBef>
          <a:spcPct val="0"/>
        </a:spcBef>
        <a:spcAft>
          <a:spcPts val="600"/>
        </a:spcAft>
        <a:buClr>
          <a:schemeClr val="accent1"/>
        </a:buClr>
        <a:buFont typeface="Verdana" pitchFamily="34" charset="0"/>
        <a:buChar char="−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225550" indent="-250825" algn="l" defTabSz="1042988" rtl="0" eaLnBrk="0" fontAlgn="base" hangingPunct="0">
        <a:lnSpc>
          <a:spcPct val="110000"/>
        </a:lnSpc>
        <a:spcBef>
          <a:spcPct val="0"/>
        </a:spcBef>
        <a:spcAft>
          <a:spcPts val="600"/>
        </a:spcAft>
        <a:buClr>
          <a:schemeClr val="accent1"/>
        </a:buClr>
        <a:buFont typeface="Verdana" pitchFamily="34" charset="0"/>
        <a:buChar char="−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5603" name="Текст 2"/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314400C-D3AC-4E64-BF78-F7CFD92B47E3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DEF51D9-4749-40A4-A036-BED4F9D2B9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5" r:id="rId2"/>
    <p:sldLayoutId id="2147483824" r:id="rId3"/>
    <p:sldLayoutId id="2147483823" r:id="rId4"/>
    <p:sldLayoutId id="2147483822" r:id="rId5"/>
    <p:sldLayoutId id="2147483821" r:id="rId6"/>
    <p:sldLayoutId id="2147483820" r:id="rId7"/>
    <p:sldLayoutId id="2147483819" r:id="rId8"/>
    <p:sldLayoutId id="2147483818" r:id="rId9"/>
    <p:sldLayoutId id="2147483817" r:id="rId10"/>
    <p:sldLayoutId id="21474838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5" Type="http://schemas.openxmlformats.org/officeDocument/2006/relationships/image" Target="../media/image50.pn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vk.com/skffs" TargetMode="Externa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Placeholder 4" descr="slide4_1.jpg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63713"/>
            <a:ext cx="10693400" cy="5254625"/>
          </a:xfrm>
          <a:solidFill>
            <a:srgbClr val="787878"/>
          </a:solidFill>
        </p:spPr>
      </p:pic>
      <p:sp>
        <p:nvSpPr>
          <p:cNvPr id="39938" name="Title 1"/>
          <p:cNvSpPr>
            <a:spLocks noGrp="1"/>
          </p:cNvSpPr>
          <p:nvPr>
            <p:ph type="ctrTitle" idx="4294967295"/>
          </p:nvPr>
        </p:nvSpPr>
        <p:spPr>
          <a:xfrm>
            <a:off x="0" y="5005388"/>
            <a:ext cx="10693400" cy="806450"/>
          </a:xfrm>
          <a:solidFill>
            <a:schemeClr val="bg1"/>
          </a:solidFill>
        </p:spPr>
        <p:txBody>
          <a:bodyPr lIns="697985" rIns="287405" anchor="ctr"/>
          <a:lstStyle/>
          <a:p>
            <a:pPr eaLnBrk="1" hangingPunct="1"/>
            <a:r>
              <a:rPr lang="ru-RU" sz="2400" smtClean="0">
                <a:latin typeface="Arial" charset="0"/>
              </a:rPr>
              <a:t>Приборы SK-FFS                                  для проектировщиков</a:t>
            </a:r>
          </a:p>
        </p:txBody>
      </p:sp>
      <p:sp>
        <p:nvSpPr>
          <p:cNvPr id="39939" name="Subtitle 2"/>
          <p:cNvSpPr>
            <a:spLocks noGrp="1"/>
          </p:cNvSpPr>
          <p:nvPr>
            <p:ph type="subTitle" idx="4294967295"/>
          </p:nvPr>
        </p:nvSpPr>
        <p:spPr>
          <a:xfrm>
            <a:off x="0" y="5918200"/>
            <a:ext cx="10693400" cy="400050"/>
          </a:xfrm>
          <a:solidFill>
            <a:srgbClr val="FFB400"/>
          </a:solidFill>
        </p:spPr>
        <p:txBody>
          <a:bodyPr lIns="718514" tIns="89984" rIns="287405" bIns="71987"/>
          <a:lstStyle/>
          <a:p>
            <a:pPr marL="0" indent="0" defTabSz="912813" eaLnBrk="1" hangingPunct="1">
              <a:lnSpc>
                <a:spcPct val="90000"/>
              </a:lnSpc>
              <a:spcAft>
                <a:spcPct val="0"/>
              </a:spcAft>
              <a:buFont typeface="Verdana" pitchFamily="34" charset="0"/>
              <a:buNone/>
            </a:pPr>
            <a:r>
              <a:rPr lang="ru-RU" sz="900" b="1" smtClean="0">
                <a:latin typeface="Arial" charset="0"/>
              </a:rPr>
              <a:t>16 февраля 2017 года</a:t>
            </a:r>
            <a:endParaRPr lang="en-US" sz="900" b="1" smtClean="0">
              <a:latin typeface="Arial" charset="0"/>
            </a:endParaRPr>
          </a:p>
          <a:p>
            <a:pPr marL="0" indent="0" defTabSz="912813" eaLnBrk="1" hangingPunct="1">
              <a:lnSpc>
                <a:spcPct val="90000"/>
              </a:lnSpc>
              <a:spcAft>
                <a:spcPct val="0"/>
              </a:spcAft>
              <a:buFont typeface="Verdana" pitchFamily="34" charset="0"/>
              <a:buNone/>
            </a:pPr>
            <a:r>
              <a:rPr lang="ru-RU" sz="900" b="1" smtClean="0">
                <a:latin typeface="Arial" charset="0"/>
              </a:rPr>
              <a:t>Техническая поддержка </a:t>
            </a:r>
            <a:r>
              <a:rPr lang="en-US" sz="900" b="1" smtClean="0">
                <a:latin typeface="Arial" charset="0"/>
              </a:rPr>
              <a:t>SK-FFS</a:t>
            </a:r>
            <a:endParaRPr lang="ru-RU" sz="900" b="1" smtClean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el 1"/>
          <p:cNvSpPr>
            <a:spLocks/>
          </p:cNvSpPr>
          <p:nvPr/>
        </p:nvSpPr>
        <p:spPr bwMode="gray">
          <a:xfrm>
            <a:off x="0" y="468313"/>
            <a:ext cx="93789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rgbClr val="595959"/>
                </a:solidFill>
              </a:rPr>
              <a:t>Нормативные документы для систем противопожарной защиты (СПЗ)</a:t>
            </a:r>
          </a:p>
        </p:txBody>
      </p:sp>
      <p:sp>
        <p:nvSpPr>
          <p:cNvPr id="49154" name="Text Box 6"/>
          <p:cNvSpPr txBox="1">
            <a:spLocks noChangeArrowheads="1"/>
          </p:cNvSpPr>
          <p:nvPr/>
        </p:nvSpPr>
        <p:spPr bwMode="auto">
          <a:xfrm>
            <a:off x="233363" y="828675"/>
            <a:ext cx="102266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ru-RU" sz="1400" b="1"/>
              <a:t>Федеральный закон №123-ФЗ – </a:t>
            </a:r>
            <a:r>
              <a:rPr lang="en-US" sz="1400" b="1"/>
              <a:t>”</a:t>
            </a:r>
            <a:r>
              <a:rPr lang="ru-RU" sz="1400" b="1"/>
              <a:t>Технический регламент о требованиях пожарной безопасности</a:t>
            </a:r>
            <a:r>
              <a:rPr lang="en-US" sz="1400" b="1"/>
              <a:t>”</a:t>
            </a:r>
            <a:endParaRPr lang="ru-RU" sz="1400" b="1"/>
          </a:p>
        </p:txBody>
      </p:sp>
      <p:sp>
        <p:nvSpPr>
          <p:cNvPr id="49155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  <p:pic>
        <p:nvPicPr>
          <p:cNvPr id="49156" name="Picture 6" descr="нормативные документ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5888" y="1281113"/>
            <a:ext cx="7697787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el 1"/>
          <p:cNvSpPr>
            <a:spLocks/>
          </p:cNvSpPr>
          <p:nvPr/>
        </p:nvSpPr>
        <p:spPr bwMode="gray">
          <a:xfrm>
            <a:off x="0" y="468313"/>
            <a:ext cx="93789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rgbClr val="595959"/>
                </a:solidFill>
              </a:rPr>
              <a:t>Сертификат соответствия на серийный выпуск приборов </a:t>
            </a:r>
            <a:r>
              <a:rPr lang="en-US" sz="2000" b="1">
                <a:solidFill>
                  <a:srgbClr val="595959"/>
                </a:solidFill>
              </a:rPr>
              <a:t>SK-FFS</a:t>
            </a:r>
            <a:endParaRPr lang="ru-RU" sz="2000" b="1">
              <a:solidFill>
                <a:srgbClr val="595959"/>
              </a:solidFill>
            </a:endParaRPr>
          </a:p>
        </p:txBody>
      </p:sp>
      <p:pic>
        <p:nvPicPr>
          <p:cNvPr id="50178" name="Picture 7" descr="Сертификат-FFS-20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6900" y="900113"/>
            <a:ext cx="4225925" cy="597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  <p:sp>
        <p:nvSpPr>
          <p:cNvPr id="50180" name="Rectangle 7"/>
          <p:cNvSpPr>
            <a:spLocks noChangeArrowheads="1"/>
          </p:cNvSpPr>
          <p:nvPr/>
        </p:nvSpPr>
        <p:spPr bwMode="auto">
          <a:xfrm>
            <a:off x="3330575" y="2979738"/>
            <a:ext cx="3887788" cy="368300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0181" name="Rectangle 8"/>
          <p:cNvSpPr>
            <a:spLocks noChangeArrowheads="1"/>
          </p:cNvSpPr>
          <p:nvPr/>
        </p:nvSpPr>
        <p:spPr bwMode="auto">
          <a:xfrm>
            <a:off x="3330575" y="4221163"/>
            <a:ext cx="3887788" cy="495300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203700" y="850900"/>
            <a:ext cx="5929313" cy="6518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endParaRPr lang="en-US" sz="1000" b="1" dirty="0"/>
          </a:p>
          <a:p>
            <a:pPr algn="just">
              <a:defRPr/>
            </a:pPr>
            <a:endParaRPr lang="en-US" sz="1200" b="1" dirty="0"/>
          </a:p>
          <a:p>
            <a:pPr algn="just">
              <a:defRPr/>
            </a:pPr>
            <a:r>
              <a:rPr lang="ru-RU" sz="1200" b="1" dirty="0"/>
              <a:t>СП6.13130.2013, п. 4.1</a:t>
            </a:r>
          </a:p>
          <a:p>
            <a:pPr algn="just">
              <a:defRPr/>
            </a:pPr>
            <a:r>
              <a:rPr lang="ru-RU" sz="1000" dirty="0"/>
              <a:t>Электроприемники систем противопожарной защиты (СПЗ) должны относиться к электроприемникам I категории надежности электроснабжения, за исключением электродвигателей компрессоров, дренажных насосов, насосов подкачки пенообразователя, которые относятся к III категории надежности электроснабжения.</a:t>
            </a:r>
          </a:p>
          <a:p>
            <a:pPr algn="just">
              <a:defRPr/>
            </a:pPr>
            <a:r>
              <a:rPr lang="ru-RU" sz="1200" b="1" dirty="0"/>
              <a:t>ПУЭ, п.1.2.19</a:t>
            </a:r>
          </a:p>
          <a:p>
            <a:pPr algn="just">
              <a:defRPr/>
            </a:pPr>
            <a:r>
              <a:rPr lang="ru-RU" sz="1000" dirty="0"/>
              <a:t>Электроприемники первой категории должны обеспечиваться электроэнергией от двух независимых взаимно резервирующих источников питания, и перерыв их электроснабжения при нарушении электроснабжения от одного из источников питания может быть допущен лишь на время автоматического восстановления питания.</a:t>
            </a:r>
          </a:p>
          <a:p>
            <a:pPr algn="just">
              <a:defRPr/>
            </a:pPr>
            <a:r>
              <a:rPr lang="ru-RU" sz="1200" b="1" dirty="0"/>
              <a:t>СП5.13130.2009, п.15.1</a:t>
            </a:r>
          </a:p>
          <a:p>
            <a:pPr algn="just">
              <a:defRPr/>
            </a:pPr>
            <a:r>
              <a:rPr lang="ru-RU" sz="1000" dirty="0"/>
              <a:t>Электроснабжение систем противопожарной защиты зданий класса функциональной пожарной опасности Ф1.1 с круглосуточным пребыванием людей должно обеспечиваться от трех независимых взаимно резервирующих источников питания, в качестве одного из которых следует применять автономные электрогенераторы.</a:t>
            </a:r>
          </a:p>
          <a:p>
            <a:pPr algn="just">
              <a:defRPr/>
            </a:pPr>
            <a:r>
              <a:rPr lang="ru-RU" sz="1000" dirty="0"/>
              <a:t> </a:t>
            </a:r>
            <a:endParaRPr lang="en-US" sz="1000" dirty="0"/>
          </a:p>
          <a:p>
            <a:pPr algn="just">
              <a:defRPr/>
            </a:pPr>
            <a:endParaRPr lang="en-US" sz="1000" dirty="0"/>
          </a:p>
          <a:p>
            <a:pPr algn="just">
              <a:spcBef>
                <a:spcPts val="300"/>
              </a:spcBef>
              <a:defRPr/>
            </a:pPr>
            <a:r>
              <a:rPr lang="ru-RU" sz="1200" b="1" dirty="0"/>
              <a:t>СП6.13130.2013, п. 4.10</a:t>
            </a:r>
          </a:p>
          <a:p>
            <a:pPr algn="just">
              <a:defRPr/>
            </a:pPr>
            <a:r>
              <a:rPr lang="ru-RU" sz="1000" dirty="0"/>
              <a:t>Питание электроприемников СПЗ должно осуществляться от панели противопожарных устройств (панель ППУ), которая питается от вводной панели вводно-распределительного устройства (ВРУ) с устройством автоматического включения резерва (АВР) или от главного распределительного щита (ГРЩ) с устройством АВР….Фасадная часть панели ППУ должна иметь отличительную окраску (красную).</a:t>
            </a:r>
          </a:p>
          <a:p>
            <a:pPr algn="just">
              <a:defRPr/>
            </a:pPr>
            <a:r>
              <a:rPr lang="ru-RU" sz="1000" dirty="0"/>
              <a:t>  </a:t>
            </a:r>
            <a:endParaRPr lang="en-US" sz="1000" dirty="0"/>
          </a:p>
          <a:p>
            <a:pPr algn="just">
              <a:defRPr/>
            </a:pPr>
            <a:endParaRPr lang="en-US" sz="1000" dirty="0"/>
          </a:p>
          <a:p>
            <a:pPr algn="just">
              <a:defRPr/>
            </a:pPr>
            <a:r>
              <a:rPr lang="ru-RU" sz="1200" b="1" dirty="0"/>
              <a:t>СП5.13130.2009, п.15.5</a:t>
            </a:r>
          </a:p>
          <a:p>
            <a:pPr algn="just">
              <a:defRPr/>
            </a:pPr>
            <a:r>
              <a:rPr lang="ru-RU" sz="1000" dirty="0"/>
              <a:t>Место размещения устройства автоматического ввода резерва централизованно на вводах электроприемников автоматических установок пожаротушения и системы пожарной сигнализации или децентрализованно у электроприемников I категории надежности электроснабжения определяется в зависимости от взаиморасположения и условий прокладки питающих линий до удаленных электроприемников.</a:t>
            </a:r>
            <a:endParaRPr lang="en-US" sz="1000" dirty="0"/>
          </a:p>
          <a:p>
            <a:pPr algn="just">
              <a:defRPr/>
            </a:pPr>
            <a:r>
              <a:rPr lang="ru-RU" sz="1200" b="1" dirty="0"/>
              <a:t>СП5.13130.2009, п.15.</a:t>
            </a:r>
            <a:r>
              <a:rPr lang="en-US" sz="1200" b="1" dirty="0"/>
              <a:t>6</a:t>
            </a:r>
            <a:endParaRPr lang="ru-RU" sz="1200" b="1" dirty="0"/>
          </a:p>
          <a:p>
            <a:pPr algn="just">
              <a:defRPr/>
            </a:pPr>
            <a:r>
              <a:rPr lang="ru-RU" sz="1000" dirty="0"/>
              <a:t>Для электроприемников автоматических установок пожаротушения I категории надежности электроснабжения, имеющих включаемый автоматически технологический резерв (при наличии одного рабочего и одного резервного насосов), устройство автоматического ввода резерва не требуется.</a:t>
            </a:r>
          </a:p>
          <a:p>
            <a:pPr algn="just">
              <a:defRPr/>
            </a:pPr>
            <a:endParaRPr lang="ru-RU" sz="1000" dirty="0"/>
          </a:p>
          <a:p>
            <a:pPr marL="180975" indent="-180975" algn="just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endParaRPr lang="ru-RU" sz="1000" dirty="0"/>
          </a:p>
        </p:txBody>
      </p:sp>
      <p:sp>
        <p:nvSpPr>
          <p:cNvPr id="51202" name="Titel 1"/>
          <p:cNvSpPr>
            <a:spLocks/>
          </p:cNvSpPr>
          <p:nvPr/>
        </p:nvSpPr>
        <p:spPr bwMode="gray">
          <a:xfrm>
            <a:off x="346075" y="468313"/>
            <a:ext cx="88582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chemeClr val="accent2"/>
                </a:solidFill>
              </a:rPr>
              <a:t>Электропитание в соответствии с нормативными документами</a:t>
            </a:r>
            <a:endParaRPr lang="ru-RU" sz="1000" b="1">
              <a:solidFill>
                <a:schemeClr val="accent2"/>
              </a:solidFill>
            </a:endParaRPr>
          </a:p>
        </p:txBody>
      </p:sp>
      <p:sp>
        <p:nvSpPr>
          <p:cNvPr id="51203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  <p:pic>
        <p:nvPicPr>
          <p:cNvPr id="51204" name="Picture 11" descr="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100" y="987425"/>
            <a:ext cx="300037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el 1"/>
          <p:cNvSpPr>
            <a:spLocks/>
          </p:cNvSpPr>
          <p:nvPr/>
        </p:nvSpPr>
        <p:spPr bwMode="gray">
          <a:xfrm>
            <a:off x="417513" y="468313"/>
            <a:ext cx="878681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chemeClr val="accent2"/>
                </a:solidFill>
              </a:rPr>
              <a:t>Электропитание с расположением АВР на ППУ</a:t>
            </a:r>
            <a:endParaRPr lang="ru-RU" sz="1000" b="1">
              <a:solidFill>
                <a:schemeClr val="accent2"/>
              </a:solidFill>
            </a:endParaRPr>
          </a:p>
        </p:txBody>
      </p:sp>
      <p:pic>
        <p:nvPicPr>
          <p:cNvPr id="52226" name="Picture 2" descr="Y:\ilyas\pres-ffs-2017-02-16\11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763" y="762000"/>
            <a:ext cx="4143375" cy="666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5"/>
          <p:cNvSpPr>
            <a:spLocks noChangeArrowheads="1"/>
          </p:cNvSpPr>
          <p:nvPr/>
        </p:nvSpPr>
        <p:spPr bwMode="auto">
          <a:xfrm>
            <a:off x="4703763" y="3878263"/>
            <a:ext cx="49291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/>
              <a:t>Устройство автоматического включения резерва (АВР)  расположено на панели противопожарных устройств (ППУ). </a:t>
            </a:r>
          </a:p>
        </p:txBody>
      </p:sp>
      <p:sp>
        <p:nvSpPr>
          <p:cNvPr id="52228" name="Rectangle 6"/>
          <p:cNvSpPr>
            <a:spLocks noChangeArrowheads="1"/>
          </p:cNvSpPr>
          <p:nvPr/>
        </p:nvSpPr>
        <p:spPr bwMode="auto">
          <a:xfrm>
            <a:off x="4632325" y="1917700"/>
            <a:ext cx="492918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/>
              <a:t>Вводно-распределительное устройство (ВРУ) или главный распределительный щит (ГРЩ) не имеют  устройства автоматического включения резерва (АВР).  </a:t>
            </a:r>
          </a:p>
        </p:txBody>
      </p:sp>
      <p:sp>
        <p:nvSpPr>
          <p:cNvPr id="52229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Y:\ilyas\pres-ffs-2017-02-16\11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763" y="762000"/>
            <a:ext cx="4143375" cy="666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Titel 1"/>
          <p:cNvSpPr>
            <a:spLocks/>
          </p:cNvSpPr>
          <p:nvPr/>
        </p:nvSpPr>
        <p:spPr bwMode="gray">
          <a:xfrm>
            <a:off x="417513" y="490538"/>
            <a:ext cx="878681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chemeClr val="accent2"/>
                </a:solidFill>
              </a:rPr>
              <a:t>Электропитание с расположением АВР в приборе </a:t>
            </a:r>
            <a:r>
              <a:rPr lang="en-US" sz="2000" b="1">
                <a:solidFill>
                  <a:schemeClr val="accent2"/>
                </a:solidFill>
              </a:rPr>
              <a:t>SK-FFS</a:t>
            </a:r>
            <a:endParaRPr lang="ru-RU" sz="1000" b="1">
              <a:solidFill>
                <a:schemeClr val="accent2"/>
              </a:solidFill>
            </a:endParaRPr>
          </a:p>
        </p:txBody>
      </p:sp>
      <p:sp>
        <p:nvSpPr>
          <p:cNvPr id="53251" name="Rectangle 1"/>
          <p:cNvSpPr>
            <a:spLocks noChangeArrowheads="1"/>
          </p:cNvSpPr>
          <p:nvPr/>
        </p:nvSpPr>
        <p:spPr bwMode="auto">
          <a:xfrm>
            <a:off x="4267200" y="2374900"/>
            <a:ext cx="5929313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defTabSz="914400">
              <a:tabLst>
                <a:tab pos="180975" algn="l"/>
              </a:tabLst>
            </a:pPr>
            <a:r>
              <a:rPr lang="ru-RU" sz="1200" b="1"/>
              <a:t>СП5.13130.2009, п.</a:t>
            </a:r>
            <a:r>
              <a:rPr lang="ru-RU" sz="1200" b="1">
                <a:cs typeface="Times New Roman" pitchFamily="18" charset="0"/>
              </a:rPr>
              <a:t>15.4</a:t>
            </a:r>
            <a:r>
              <a:rPr lang="ru-RU" sz="1200">
                <a:cs typeface="Times New Roman" pitchFamily="18" charset="0"/>
              </a:rPr>
              <a:t> </a:t>
            </a:r>
            <a:endParaRPr lang="en-US" sz="1200">
              <a:cs typeface="Times New Roman" pitchFamily="18" charset="0"/>
            </a:endParaRPr>
          </a:p>
          <a:p>
            <a:pPr algn="just" defTabSz="914400">
              <a:tabLst>
                <a:tab pos="180975" algn="l"/>
              </a:tabLst>
            </a:pPr>
            <a:r>
              <a:rPr lang="ru-RU" sz="1200"/>
              <a:t>При отсутствии по местным условиям возможности осуществлять питание электроприемников, указанных в 15.1, от двух независимых источников допускается осуществлять их питание от одного источника — от разных трансформаторов двухтрансформаторной подстанции или от двух близлежащих однотрансформаторных подстанций, подключенных к разным питающим линиям, проложенным по разным трассам, с устройством автоматического ввода резерва, как правило, на стороне низкого напряжения.</a:t>
            </a:r>
            <a:endParaRPr lang="en-US" sz="1200"/>
          </a:p>
          <a:p>
            <a:pPr algn="just" defTabSz="914400">
              <a:tabLst>
                <a:tab pos="180975" algn="l"/>
              </a:tabLst>
            </a:pPr>
            <a:endParaRPr lang="en-US" sz="1200"/>
          </a:p>
          <a:p>
            <a:pPr algn="just" defTabSz="914400">
              <a:tabLst>
                <a:tab pos="180975" algn="l"/>
              </a:tabLst>
            </a:pPr>
            <a:endParaRPr lang="en-US" sz="1200"/>
          </a:p>
          <a:p>
            <a:pPr algn="just" defTabSz="914400">
              <a:tabLst>
                <a:tab pos="180975" algn="l"/>
              </a:tabLst>
            </a:pPr>
            <a:r>
              <a:rPr lang="ru-RU" sz="1200" b="1"/>
              <a:t>П5.13130.2009, п.</a:t>
            </a:r>
            <a:r>
              <a:rPr lang="ru-RU" sz="1200" b="1">
                <a:cs typeface="Times New Roman" pitchFamily="18" charset="0"/>
              </a:rPr>
              <a:t>15.5</a:t>
            </a:r>
            <a:r>
              <a:rPr lang="ru-RU" sz="1200">
                <a:cs typeface="Times New Roman" pitchFamily="18" charset="0"/>
              </a:rPr>
              <a:t> </a:t>
            </a:r>
            <a:endParaRPr lang="en-US" sz="1200">
              <a:cs typeface="Times New Roman" pitchFamily="18" charset="0"/>
            </a:endParaRPr>
          </a:p>
          <a:p>
            <a:pPr algn="just" defTabSz="914400" eaLnBrk="0" hangingPunct="0">
              <a:tabLst>
                <a:tab pos="180975" algn="l"/>
              </a:tabLst>
            </a:pPr>
            <a:r>
              <a:rPr lang="ru-RU" sz="1200"/>
              <a:t>Место размещения устройства автоматического ввода резерва централизованно на вводах электроприемников автоматических установок пожаротушения и системы пожарной сигнализации или децентрализованно у электроприемников I категории надежности электроснабжения определяется в зависимости от взаиморасположения и условий прокладки питающих линий до удаленных электроприемников.</a:t>
            </a:r>
          </a:p>
        </p:txBody>
      </p:sp>
      <p:sp>
        <p:nvSpPr>
          <p:cNvPr id="53252" name="TextBox 10"/>
          <p:cNvSpPr txBox="1">
            <a:spLocks noChangeArrowheads="1"/>
          </p:cNvSpPr>
          <p:nvPr/>
        </p:nvSpPr>
        <p:spPr bwMode="auto">
          <a:xfrm>
            <a:off x="5703888" y="1350963"/>
            <a:ext cx="2830512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800" b="1"/>
              <a:t>«Суровая реальность»</a:t>
            </a:r>
          </a:p>
        </p:txBody>
      </p:sp>
      <p:sp>
        <p:nvSpPr>
          <p:cNvPr id="53253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el 1"/>
          <p:cNvSpPr>
            <a:spLocks/>
          </p:cNvSpPr>
          <p:nvPr/>
        </p:nvSpPr>
        <p:spPr bwMode="gray">
          <a:xfrm>
            <a:off x="488950" y="468313"/>
            <a:ext cx="87868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chemeClr val="accent2"/>
                </a:solidFill>
              </a:rPr>
              <a:t>Электропитание с односекционным АВР и  одним вводом</a:t>
            </a:r>
            <a:endParaRPr lang="ru-RU" sz="1000" b="1">
              <a:solidFill>
                <a:schemeClr val="accent2"/>
              </a:solidFill>
            </a:endParaRPr>
          </a:p>
        </p:txBody>
      </p:sp>
      <p:pic>
        <p:nvPicPr>
          <p:cNvPr id="54274" name="Picture 2" descr="Y:\ilyas\pres-ffs-2017-02-16\11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763" y="762000"/>
            <a:ext cx="4143375" cy="666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 rot="5400000">
            <a:off x="-690562" y="2173288"/>
            <a:ext cx="5502275" cy="3571875"/>
          </a:xfrm>
          <a:prstGeom prst="line">
            <a:avLst/>
          </a:prstGeom>
          <a:ln w="76200">
            <a:solidFill>
              <a:srgbClr val="FF000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-654844" y="2137570"/>
            <a:ext cx="5502275" cy="3643312"/>
          </a:xfrm>
          <a:prstGeom prst="line">
            <a:avLst/>
          </a:prstGeom>
          <a:ln w="76200">
            <a:solidFill>
              <a:srgbClr val="FF000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7" name="Rectangle 7"/>
          <p:cNvSpPr>
            <a:spLocks noChangeArrowheads="1"/>
          </p:cNvSpPr>
          <p:nvPr/>
        </p:nvSpPr>
        <p:spPr bwMode="auto">
          <a:xfrm>
            <a:off x="4275138" y="4710113"/>
            <a:ext cx="5346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/>
              <a:t>Прибор </a:t>
            </a:r>
            <a:r>
              <a:rPr lang="en-US" sz="1600"/>
              <a:t>SK-FFS</a:t>
            </a:r>
            <a:r>
              <a:rPr lang="ru-RU" sz="1600"/>
              <a:t> должен иметь 2 независимых ввода питания.</a:t>
            </a:r>
          </a:p>
        </p:txBody>
      </p:sp>
      <p:sp>
        <p:nvSpPr>
          <p:cNvPr id="54278" name="Rectangle 9"/>
          <p:cNvSpPr>
            <a:spLocks noChangeArrowheads="1"/>
          </p:cNvSpPr>
          <p:nvPr/>
        </p:nvSpPr>
        <p:spPr bwMode="auto">
          <a:xfrm>
            <a:off x="4275138" y="2851150"/>
            <a:ext cx="53467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/>
              <a:t>Односекционное устройство автоматического включения резерва (АВР) расположено на ВРУ.</a:t>
            </a:r>
          </a:p>
        </p:txBody>
      </p:sp>
      <p:sp>
        <p:nvSpPr>
          <p:cNvPr id="54279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el 1"/>
          <p:cNvSpPr>
            <a:spLocks/>
          </p:cNvSpPr>
          <p:nvPr/>
        </p:nvSpPr>
        <p:spPr bwMode="gray">
          <a:xfrm>
            <a:off x="346075" y="468313"/>
            <a:ext cx="90725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chemeClr val="accent2"/>
                </a:solidFill>
              </a:rPr>
              <a:t>Электропитание с дизель-генераторной установкой (ДГУ)</a:t>
            </a:r>
            <a:endParaRPr lang="ru-RU" sz="1000" b="1">
              <a:solidFill>
                <a:schemeClr val="accent2"/>
              </a:solidFill>
            </a:endParaRPr>
          </a:p>
        </p:txBody>
      </p:sp>
      <p:pic>
        <p:nvPicPr>
          <p:cNvPr id="55298" name="Picture 2" descr="Y:\ilyas\pres-ffs-2017-02-16\11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138" y="762000"/>
            <a:ext cx="4143375" cy="666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2" descr="Y:\ilyas\pres-ffs-2017-02-16\11.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3888" y="762000"/>
            <a:ext cx="4143375" cy="666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el 1"/>
          <p:cNvSpPr>
            <a:spLocks/>
          </p:cNvSpPr>
          <p:nvPr/>
        </p:nvSpPr>
        <p:spPr bwMode="gray">
          <a:xfrm>
            <a:off x="346075" y="468313"/>
            <a:ext cx="90725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chemeClr val="accent2"/>
                </a:solidFill>
              </a:rPr>
              <a:t>Пример прибора </a:t>
            </a:r>
            <a:r>
              <a:rPr lang="en-US" sz="2000" b="1">
                <a:solidFill>
                  <a:schemeClr val="accent2"/>
                </a:solidFill>
              </a:rPr>
              <a:t>SK-FFS/4-160(330</a:t>
            </a:r>
            <a:r>
              <a:rPr lang="ru-RU" sz="2000" b="1">
                <a:solidFill>
                  <a:schemeClr val="accent2"/>
                </a:solidFill>
              </a:rPr>
              <a:t>А)</a:t>
            </a:r>
            <a:r>
              <a:rPr lang="en-US" sz="2000" b="1">
                <a:solidFill>
                  <a:schemeClr val="accent2"/>
                </a:solidFill>
              </a:rPr>
              <a:t> </a:t>
            </a:r>
            <a:r>
              <a:rPr lang="ru-RU" sz="2000" b="1">
                <a:solidFill>
                  <a:schemeClr val="accent2"/>
                </a:solidFill>
              </a:rPr>
              <a:t>с плавным пуском и ДГУ</a:t>
            </a:r>
            <a:endParaRPr lang="ru-RU" sz="1000" b="1">
              <a:solidFill>
                <a:schemeClr val="accent2"/>
              </a:solidFill>
            </a:endParaRPr>
          </a:p>
        </p:txBody>
      </p:sp>
      <p:pic>
        <p:nvPicPr>
          <p:cNvPr id="56322" name="Picture 7" descr="ffs-ss-insi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5975" y="1547813"/>
            <a:ext cx="5976938" cy="448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8" descr="ffs-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0238" y="1692275"/>
            <a:ext cx="5689601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el 1"/>
          <p:cNvSpPr>
            <a:spLocks/>
          </p:cNvSpPr>
          <p:nvPr/>
        </p:nvSpPr>
        <p:spPr bwMode="gray">
          <a:xfrm>
            <a:off x="0" y="468313"/>
            <a:ext cx="93646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chemeClr val="accent2"/>
                </a:solidFill>
              </a:rPr>
              <a:t>Пример прибора </a:t>
            </a:r>
            <a:r>
              <a:rPr lang="en-US" sz="2000" b="1">
                <a:solidFill>
                  <a:schemeClr val="accent2"/>
                </a:solidFill>
              </a:rPr>
              <a:t>SK-FFS/2-250(500</a:t>
            </a:r>
            <a:r>
              <a:rPr lang="ru-RU" sz="2000" b="1">
                <a:solidFill>
                  <a:schemeClr val="accent2"/>
                </a:solidFill>
              </a:rPr>
              <a:t>А)</a:t>
            </a:r>
            <a:r>
              <a:rPr lang="en-US" sz="2000" b="1">
                <a:solidFill>
                  <a:schemeClr val="accent2"/>
                </a:solidFill>
              </a:rPr>
              <a:t> </a:t>
            </a:r>
            <a:r>
              <a:rPr lang="ru-RU" sz="2000" b="1">
                <a:solidFill>
                  <a:schemeClr val="accent2"/>
                </a:solidFill>
              </a:rPr>
              <a:t>с резервным дизельным насосом</a:t>
            </a:r>
            <a:endParaRPr lang="ru-RU" sz="1000" b="1">
              <a:solidFill>
                <a:schemeClr val="accent2"/>
              </a:solidFill>
            </a:endParaRPr>
          </a:p>
        </p:txBody>
      </p:sp>
      <p:pic>
        <p:nvPicPr>
          <p:cNvPr id="57346" name="Picture 2" descr="Y:\ilyas\pres-ffs-2017-02-16\11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513" y="565150"/>
            <a:ext cx="4143375" cy="666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2" descr="Y:\ilyas\pres-ffs-2017-02-16\pump_stati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2825" y="3422650"/>
            <a:ext cx="3929063" cy="354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9" descr="Y:\ilyas\pres-ffs-2017-02-16\case_opened_no_distorsio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9350" y="1779588"/>
            <a:ext cx="33655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el 1"/>
          <p:cNvSpPr>
            <a:spLocks/>
          </p:cNvSpPr>
          <p:nvPr/>
        </p:nvSpPr>
        <p:spPr bwMode="gray">
          <a:xfrm>
            <a:off x="233363" y="468313"/>
            <a:ext cx="914558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rgbClr val="595959"/>
                </a:solidFill>
              </a:rPr>
              <a:t>Полезная литература</a:t>
            </a:r>
          </a:p>
        </p:txBody>
      </p:sp>
      <p:pic>
        <p:nvPicPr>
          <p:cNvPr id="58370" name="Picture 8" descr="Electrical_Guide_2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0325" y="1260475"/>
            <a:ext cx="3729038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10" descr="Electrical_Guide_2009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5525" y="1331913"/>
            <a:ext cx="273367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1"/>
          <p:cNvSpPr>
            <a:spLocks/>
          </p:cNvSpPr>
          <p:nvPr/>
        </p:nvSpPr>
        <p:spPr bwMode="gray">
          <a:xfrm>
            <a:off x="2538413" y="468313"/>
            <a:ext cx="58801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chemeClr val="accent2"/>
                </a:solidFill>
              </a:rPr>
              <a:t>Приборы</a:t>
            </a:r>
            <a:r>
              <a:rPr lang="en-US" sz="2000" b="1">
                <a:solidFill>
                  <a:schemeClr val="accent2"/>
                </a:solidFill>
              </a:rPr>
              <a:t> SK-FFS</a:t>
            </a:r>
            <a:endParaRPr lang="ru-RU" sz="1000" b="1">
              <a:solidFill>
                <a:schemeClr val="accent2"/>
              </a:solidFill>
            </a:endParaRPr>
          </a:p>
        </p:txBody>
      </p:sp>
      <p:sp>
        <p:nvSpPr>
          <p:cNvPr id="17411" name="Rectangle 14"/>
          <p:cNvSpPr>
            <a:spLocks noChangeArrowheads="1"/>
          </p:cNvSpPr>
          <p:nvPr/>
        </p:nvSpPr>
        <p:spPr bwMode="auto">
          <a:xfrm>
            <a:off x="1017588" y="1136650"/>
            <a:ext cx="20256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hangingPunct="0"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Поколение –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2" name="Rectangle 15"/>
          <p:cNvSpPr>
            <a:spLocks noChangeArrowheads="1"/>
          </p:cNvSpPr>
          <p:nvPr/>
        </p:nvSpPr>
        <p:spPr bwMode="auto">
          <a:xfrm>
            <a:off x="4483100" y="1136650"/>
            <a:ext cx="21351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hangingPunct="0"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Поколение –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3" name="Rectangle 16"/>
          <p:cNvSpPr>
            <a:spLocks noChangeArrowheads="1"/>
          </p:cNvSpPr>
          <p:nvPr/>
        </p:nvSpPr>
        <p:spPr bwMode="auto">
          <a:xfrm>
            <a:off x="7939088" y="1136650"/>
            <a:ext cx="223837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hangingPunct="0"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Поколение –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5" name="Picture 24" descr="FFS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78275" y="1708150"/>
            <a:ext cx="291941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1" name="TextBox 14"/>
          <p:cNvSpPr txBox="1">
            <a:spLocks noChangeArrowheads="1"/>
          </p:cNvSpPr>
          <p:nvPr/>
        </p:nvSpPr>
        <p:spPr bwMode="auto">
          <a:xfrm>
            <a:off x="450850" y="5078413"/>
            <a:ext cx="3205163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b="1" dirty="0"/>
              <a:t>2 канала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dirty="0"/>
              <a:t>контроллер </a:t>
            </a:r>
            <a:r>
              <a:rPr lang="en-US" sz="1400" dirty="0"/>
              <a:t>ZELIO</a:t>
            </a:r>
            <a:endParaRPr lang="ru-RU" sz="1400" dirty="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defRPr/>
            </a:pPr>
            <a:endParaRPr lang="ru-RU" sz="1400" dirty="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dirty="0"/>
              <a:t>производство: </a:t>
            </a:r>
            <a:r>
              <a:rPr lang="en-US" sz="1400" dirty="0"/>
              <a:t>05.2010 - 09.2014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dirty="0"/>
              <a:t>версии ПО: </a:t>
            </a:r>
            <a:r>
              <a:rPr lang="en-US" sz="1400" dirty="0"/>
              <a:t>1.2.1 – 1.5.4</a:t>
            </a:r>
            <a:endParaRPr lang="ru-RU" sz="1400" dirty="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ГОСТ Р 53325-2009</a:t>
            </a:r>
            <a:endParaRPr lang="ru-RU" sz="1400" dirty="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endParaRPr lang="ru-RU" sz="1400" dirty="0"/>
          </a:p>
        </p:txBody>
      </p:sp>
      <p:sp>
        <p:nvSpPr>
          <p:cNvPr id="40972" name="TextBox 15"/>
          <p:cNvSpPr txBox="1">
            <a:spLocks noChangeArrowheads="1"/>
          </p:cNvSpPr>
          <p:nvPr/>
        </p:nvSpPr>
        <p:spPr bwMode="auto">
          <a:xfrm>
            <a:off x="3916363" y="5067300"/>
            <a:ext cx="3376612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b="1" dirty="0"/>
              <a:t>2 канала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dirty="0"/>
              <a:t>контроллер </a:t>
            </a:r>
            <a:r>
              <a:rPr lang="en-US" sz="1400" dirty="0"/>
              <a:t>ZELIO</a:t>
            </a:r>
            <a:endParaRPr lang="ru-RU" sz="1400" dirty="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defRPr/>
            </a:pPr>
            <a:endParaRPr lang="ru-RU" sz="1400" dirty="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dirty="0"/>
              <a:t>производство: 10</a:t>
            </a:r>
            <a:r>
              <a:rPr lang="en-US" sz="1400" dirty="0"/>
              <a:t>.201</a:t>
            </a:r>
            <a:r>
              <a:rPr lang="ru-RU" sz="1400" dirty="0"/>
              <a:t>4</a:t>
            </a:r>
            <a:r>
              <a:rPr lang="en-US" sz="1400" dirty="0"/>
              <a:t> - 0</a:t>
            </a:r>
            <a:r>
              <a:rPr lang="ru-RU" sz="1400" dirty="0"/>
              <a:t>8</a:t>
            </a:r>
            <a:r>
              <a:rPr lang="en-US" sz="1400" dirty="0"/>
              <a:t>.201</a:t>
            </a:r>
            <a:r>
              <a:rPr lang="ru-RU" sz="1400" dirty="0"/>
              <a:t>5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dirty="0"/>
              <a:t>версии ПО: 2</a:t>
            </a:r>
            <a:r>
              <a:rPr lang="en-US" sz="1400" dirty="0"/>
              <a:t>.</a:t>
            </a:r>
            <a:r>
              <a:rPr lang="ru-RU" sz="1400" dirty="0"/>
              <a:t>0</a:t>
            </a:r>
            <a:r>
              <a:rPr lang="en-US" sz="1400" dirty="0"/>
              <a:t>.1 – </a:t>
            </a:r>
            <a:r>
              <a:rPr lang="ru-RU" sz="1400" dirty="0"/>
              <a:t>2</a:t>
            </a:r>
            <a:r>
              <a:rPr lang="en-US" sz="1400" dirty="0"/>
              <a:t>.</a:t>
            </a:r>
            <a:r>
              <a:rPr lang="ru-RU" sz="1400" dirty="0"/>
              <a:t>0</a:t>
            </a:r>
            <a:r>
              <a:rPr lang="en-US" sz="1400" dirty="0"/>
              <a:t>.</a:t>
            </a:r>
            <a:r>
              <a:rPr lang="ru-RU" sz="1400" dirty="0"/>
              <a:t>3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ГОСТ Р 53325-2012</a:t>
            </a:r>
          </a:p>
        </p:txBody>
      </p:sp>
      <p:sp>
        <p:nvSpPr>
          <p:cNvPr id="40973" name="TextBox 16"/>
          <p:cNvSpPr txBox="1">
            <a:spLocks noChangeArrowheads="1"/>
          </p:cNvSpPr>
          <p:nvPr/>
        </p:nvSpPr>
        <p:spPr bwMode="auto">
          <a:xfrm>
            <a:off x="7488238" y="5067300"/>
            <a:ext cx="2846387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en-US" sz="1400" b="1" dirty="0"/>
              <a:t>2-4</a:t>
            </a:r>
            <a:r>
              <a:rPr lang="ru-RU" sz="1400" b="1" dirty="0"/>
              <a:t> канала + доп. блоки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dirty="0"/>
              <a:t>спец. контроллер </a:t>
            </a:r>
            <a:r>
              <a:rPr lang="en-US" sz="1400" dirty="0"/>
              <a:t>WILO-FFS</a:t>
            </a:r>
            <a:endParaRPr lang="ru-RU" sz="1400" dirty="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defRPr/>
            </a:pPr>
            <a:endParaRPr lang="ru-RU" sz="1400" dirty="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dirty="0"/>
              <a:t>производство: 09.2015 – н.в.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dirty="0"/>
              <a:t>версии ПО: 3.0.0 и далее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ГОСТ Р 53325-2012</a:t>
            </a:r>
            <a:r>
              <a:rPr lang="ru-RU" sz="1400" dirty="0"/>
              <a:t> </a:t>
            </a:r>
          </a:p>
        </p:txBody>
      </p:sp>
      <p:pic>
        <p:nvPicPr>
          <p:cNvPr id="40969" name="Picture 2" descr="D:\present\FF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8388" y="1708150"/>
            <a:ext cx="2928937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18" descr="ffs 1 покол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288" y="1630363"/>
            <a:ext cx="3095625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el 1"/>
          <p:cNvSpPr>
            <a:spLocks/>
          </p:cNvSpPr>
          <p:nvPr/>
        </p:nvSpPr>
        <p:spPr bwMode="gray">
          <a:xfrm>
            <a:off x="233363" y="468313"/>
            <a:ext cx="914558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b="1">
                <a:solidFill>
                  <a:srgbClr val="595959"/>
                </a:solidFill>
              </a:rPr>
              <a:t>Полезная литература</a:t>
            </a:r>
          </a:p>
        </p:txBody>
      </p:sp>
      <p:pic>
        <p:nvPicPr>
          <p:cNvPr id="59394" name="Picture 7" descr="bem33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4450" y="1260475"/>
            <a:ext cx="32924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8" descr="bem331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1525" y="1189038"/>
            <a:ext cx="3652838" cy="583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el 1"/>
          <p:cNvSpPr>
            <a:spLocks/>
          </p:cNvSpPr>
          <p:nvPr/>
        </p:nvSpPr>
        <p:spPr bwMode="gray">
          <a:xfrm>
            <a:off x="233363" y="468313"/>
            <a:ext cx="914558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b="1">
                <a:solidFill>
                  <a:srgbClr val="595959"/>
                </a:solidFill>
              </a:rPr>
              <a:t>Полезная литература</a:t>
            </a:r>
          </a:p>
        </p:txBody>
      </p:sp>
      <p:pic>
        <p:nvPicPr>
          <p:cNvPr id="60418" name="Picture 7" descr="bem386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2650" y="1187450"/>
            <a:ext cx="34163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8" descr="bem386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1750" y="1187450"/>
            <a:ext cx="34163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el 1"/>
          <p:cNvSpPr>
            <a:spLocks/>
          </p:cNvSpPr>
          <p:nvPr/>
        </p:nvSpPr>
        <p:spPr bwMode="gray">
          <a:xfrm>
            <a:off x="666750" y="468313"/>
            <a:ext cx="88566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rgbClr val="595959"/>
                </a:solidFill>
              </a:rPr>
              <a:t>Защита кабельной линии</a:t>
            </a:r>
          </a:p>
        </p:txBody>
      </p:sp>
      <p:sp>
        <p:nvSpPr>
          <p:cNvPr id="61442" name="TextBox 14"/>
          <p:cNvSpPr txBox="1">
            <a:spLocks noChangeArrowheads="1"/>
          </p:cNvSpPr>
          <p:nvPr/>
        </p:nvSpPr>
        <p:spPr bwMode="auto">
          <a:xfrm>
            <a:off x="738188" y="900113"/>
            <a:ext cx="38877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400050" algn="ctr">
              <a:buClr>
                <a:schemeClr val="accent1"/>
              </a:buClr>
              <a:buFont typeface="Verdana" pitchFamily="34" charset="0"/>
              <a:buNone/>
            </a:pPr>
            <a:r>
              <a:rPr lang="ru-RU" sz="1600" b="1"/>
              <a:t>От короткого замыкания</a:t>
            </a:r>
          </a:p>
          <a:p>
            <a:pPr marL="400050" indent="-400050" algn="ctr">
              <a:buClr>
                <a:schemeClr val="accent1"/>
              </a:buClr>
              <a:buFont typeface="Verdana" pitchFamily="34" charset="0"/>
              <a:buNone/>
            </a:pPr>
            <a:r>
              <a:rPr lang="ru-RU" sz="1600"/>
              <a:t>   ( ПУЭ, п. 3.1.8. )</a:t>
            </a:r>
            <a:endParaRPr lang="en-US" sz="1600"/>
          </a:p>
        </p:txBody>
      </p:sp>
      <p:sp>
        <p:nvSpPr>
          <p:cNvPr id="61443" name="TextBox 14"/>
          <p:cNvSpPr txBox="1">
            <a:spLocks noChangeArrowheads="1"/>
          </p:cNvSpPr>
          <p:nvPr/>
        </p:nvSpPr>
        <p:spPr bwMode="auto">
          <a:xfrm>
            <a:off x="6426200" y="900113"/>
            <a:ext cx="36718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400050" algn="ctr">
              <a:buClr>
                <a:schemeClr val="accent1"/>
              </a:buClr>
              <a:buFont typeface="Verdana" pitchFamily="34" charset="0"/>
              <a:buNone/>
            </a:pPr>
            <a:r>
              <a:rPr lang="ru-RU" sz="1600" b="1"/>
              <a:t>От перегрузки</a:t>
            </a:r>
          </a:p>
          <a:p>
            <a:pPr marL="400050" indent="-400050" algn="ctr">
              <a:buClr>
                <a:schemeClr val="accent1"/>
              </a:buClr>
              <a:buFont typeface="Verdana" pitchFamily="34" charset="0"/>
              <a:buNone/>
            </a:pPr>
            <a:r>
              <a:rPr lang="ru-RU" sz="1600"/>
              <a:t>( ПУЭ, п. 3.1.10. )</a:t>
            </a:r>
          </a:p>
        </p:txBody>
      </p:sp>
      <p:sp>
        <p:nvSpPr>
          <p:cNvPr id="61444" name="TextBox 14"/>
          <p:cNvSpPr txBox="1">
            <a:spLocks noChangeArrowheads="1"/>
          </p:cNvSpPr>
          <p:nvPr/>
        </p:nvSpPr>
        <p:spPr bwMode="auto">
          <a:xfrm>
            <a:off x="593725" y="1476375"/>
            <a:ext cx="4681538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400050" algn="just"/>
            <a:r>
              <a:rPr lang="ru-RU" sz="800" b="1"/>
              <a:t>Электрические сети должны иметь защиту от токов короткого замыкания, обеспечивающую по возможности наименьшее время отключения и требования селективности.</a:t>
            </a:r>
          </a:p>
          <a:p>
            <a:pPr marL="400050" indent="-400050" algn="just"/>
            <a:r>
              <a:rPr lang="ru-RU" sz="800" b="1"/>
              <a:t>Защита должна обеспечивать отключение поврежденного участка при КЗ в конце защищаемой линии: одно-, двух- и трехфазных - в сетях с глухозаземленной нейтралью; двух- и трехфазных - в сетях с изолированной нейтралью.</a:t>
            </a:r>
          </a:p>
          <a:p>
            <a:pPr marL="400050" indent="-400050" algn="just"/>
            <a:r>
              <a:rPr lang="ru-RU" sz="800" b="1"/>
              <a:t>Надежное отключение поврежденного участка сети обеспечивается, если отношение наименьшего расчетного тока КЗ к номинальному току плавкой вставки предохранителя или расцепителя автоматического выключателя будет не менее значений, приведенных в 1.7.79 и 7.3.139. Электрические сети должны иметь защиту от токов короткого замыкания, обеспечивающую по возможности наименьшее время отключения и требования селективности.</a:t>
            </a:r>
          </a:p>
          <a:p>
            <a:pPr marL="400050" indent="-400050" algn="just"/>
            <a:r>
              <a:rPr lang="ru-RU" sz="800" b="1"/>
              <a:t>Защита должна обеспечивать отключение поврежденного участка при КЗ в конце защищаемой линии: одно-, двух- и трехфазных - в сетях с глухозаземленной нейтралью; двух- и трехфазных - в сетях с изолированной нейтралью.</a:t>
            </a:r>
          </a:p>
          <a:p>
            <a:pPr marL="400050" indent="-400050" algn="just"/>
            <a:r>
              <a:rPr lang="ru-RU" sz="800" b="1"/>
              <a:t>Надежное отключение поврежденного участка сети обеспечивается, если отношение наименьшего расчетного тока КЗ к номинальному току плавкой вставки предохранителя или расцепителя автоматического выключателя будет не менее значений, приведенных в 1.7.79 и 7.3.139.</a:t>
            </a:r>
            <a:endParaRPr lang="en-US" sz="800" b="1"/>
          </a:p>
        </p:txBody>
      </p:sp>
      <p:sp>
        <p:nvSpPr>
          <p:cNvPr id="61445" name="TextBox 14"/>
          <p:cNvSpPr txBox="1">
            <a:spLocks noChangeArrowheads="1"/>
          </p:cNvSpPr>
          <p:nvPr/>
        </p:nvSpPr>
        <p:spPr bwMode="auto">
          <a:xfrm>
            <a:off x="5778500" y="1477963"/>
            <a:ext cx="4321175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400050" algn="just"/>
            <a:r>
              <a:rPr lang="en-US" sz="800" b="1"/>
              <a:t>	</a:t>
            </a:r>
            <a:r>
              <a:rPr lang="ru-RU" sz="800" b="1"/>
              <a:t>Сети внутри помещений, выполненные открыто проложенными проводниками с горючей наружной оболочкой или изоляцией, должны быть защищены от перегрузки.</a:t>
            </a:r>
          </a:p>
          <a:p>
            <a:pPr marL="400050" indent="-400050" algn="just"/>
            <a:r>
              <a:rPr lang="en-US" sz="800" b="1"/>
              <a:t>	</a:t>
            </a:r>
            <a:r>
              <a:rPr lang="ru-RU" sz="800" b="1"/>
              <a:t>Кроме того, должны быть защищены от перегрузки сети внутри помещений:</a:t>
            </a:r>
            <a:endParaRPr lang="en-US" sz="800" b="1"/>
          </a:p>
          <a:p>
            <a:pPr marL="400050" indent="-400050" algn="just"/>
            <a:endParaRPr lang="ru-RU" sz="800" b="1"/>
          </a:p>
          <a:p>
            <a:pPr marL="400050" indent="-400050" algn="just">
              <a:buFontTx/>
              <a:buChar char="-"/>
            </a:pPr>
            <a:r>
              <a:rPr lang="ru-RU" sz="800" b="1"/>
              <a:t>осветительные сети в жилых и общественных зданиях, в торговых помещениях, служебно-бытовых помещениях промышленных предприятий, включая сети для бытовых и переносных электроприемников (утюгов, чайников, плиток, комнатных холодильников, пылесосов, стиральных и швейных машин и т. п.), а также в пожароопасных зонах;</a:t>
            </a:r>
            <a:endParaRPr lang="en-US" sz="800" b="1"/>
          </a:p>
          <a:p>
            <a:pPr marL="400050" indent="-400050" algn="just">
              <a:buFontTx/>
              <a:buChar char="-"/>
            </a:pPr>
            <a:endParaRPr lang="ru-RU" sz="800" b="1"/>
          </a:p>
          <a:p>
            <a:pPr marL="400050" indent="-400050" algn="just">
              <a:buFontTx/>
              <a:buChar char="-"/>
            </a:pPr>
            <a:r>
              <a:rPr lang="ru-RU" sz="800" b="1"/>
              <a:t>силовые сети на промышленных предприятиях, в жилых и общественных зданиях, торговых помещениях - только в случаях, когда по условиям технологического процесса или по режиму работы сети может возникать длительная перегрузка проводников;</a:t>
            </a:r>
            <a:endParaRPr lang="en-US" sz="800" b="1"/>
          </a:p>
          <a:p>
            <a:pPr marL="400050" indent="-400050" algn="just">
              <a:buFontTx/>
              <a:buChar char="-"/>
            </a:pPr>
            <a:endParaRPr lang="ru-RU" sz="800" b="1"/>
          </a:p>
          <a:p>
            <a:pPr marL="400050" indent="-400050" algn="just">
              <a:buFontTx/>
              <a:buChar char="-"/>
            </a:pPr>
            <a:r>
              <a:rPr lang="ru-RU" sz="800" b="1"/>
              <a:t>сети всех видов во взрывоопасных зонах - согласно требованиям 7.3.94.</a:t>
            </a:r>
            <a:endParaRPr lang="en-US" b="1"/>
          </a:p>
        </p:txBody>
      </p:sp>
      <p:sp>
        <p:nvSpPr>
          <p:cNvPr id="61446" name="TextBox 14"/>
          <p:cNvSpPr txBox="1">
            <a:spLocks noChangeArrowheads="1"/>
          </p:cNvSpPr>
          <p:nvPr/>
        </p:nvSpPr>
        <p:spPr bwMode="auto">
          <a:xfrm>
            <a:off x="3330575" y="5619750"/>
            <a:ext cx="3960813" cy="8255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400050" algn="ctr">
              <a:buClr>
                <a:schemeClr val="accent1"/>
              </a:buClr>
              <a:buFont typeface="Verdana" pitchFamily="34" charset="0"/>
              <a:buNone/>
            </a:pPr>
            <a:r>
              <a:rPr lang="ru-RU" sz="1600" b="1"/>
              <a:t>Нерегулируемые</a:t>
            </a:r>
          </a:p>
          <a:p>
            <a:pPr marL="400050" indent="-400050" algn="ctr">
              <a:buClr>
                <a:schemeClr val="accent1"/>
              </a:buClr>
              <a:buFont typeface="Verdana" pitchFamily="34" charset="0"/>
              <a:buNone/>
            </a:pPr>
            <a:r>
              <a:rPr lang="ru-RU" sz="1600" b="1"/>
              <a:t>автоматические выключатели</a:t>
            </a:r>
          </a:p>
          <a:p>
            <a:pPr marL="400050" indent="-400050" algn="ctr">
              <a:buClr>
                <a:schemeClr val="accent1"/>
              </a:buClr>
              <a:buFont typeface="Verdana" pitchFamily="34" charset="0"/>
              <a:buNone/>
            </a:pPr>
            <a:r>
              <a:rPr lang="ru-RU" sz="1600" b="1"/>
              <a:t>с комбинированным расцепителем</a:t>
            </a:r>
            <a:endParaRPr lang="en-US" sz="1600"/>
          </a:p>
        </p:txBody>
      </p:sp>
      <p:sp>
        <p:nvSpPr>
          <p:cNvPr id="61447" name="TextBox 14"/>
          <p:cNvSpPr txBox="1">
            <a:spLocks noChangeArrowheads="1"/>
          </p:cNvSpPr>
          <p:nvPr/>
        </p:nvSpPr>
        <p:spPr bwMode="auto">
          <a:xfrm>
            <a:off x="3328988" y="4284663"/>
            <a:ext cx="3960812" cy="5810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400050" algn="ctr">
              <a:buClr>
                <a:schemeClr val="accent1"/>
              </a:buClr>
              <a:buFont typeface="Verdana" pitchFamily="34" charset="0"/>
              <a:buNone/>
            </a:pPr>
            <a:r>
              <a:rPr lang="ru-RU" sz="1600" b="1"/>
              <a:t>Предохранители</a:t>
            </a:r>
            <a:endParaRPr lang="en-US" sz="1600" b="1"/>
          </a:p>
          <a:p>
            <a:pPr marL="400050" indent="-400050" algn="ctr">
              <a:buClr>
                <a:schemeClr val="accent1"/>
              </a:buClr>
              <a:buFont typeface="Verdana" pitchFamily="34" charset="0"/>
              <a:buNone/>
            </a:pPr>
            <a:r>
              <a:rPr lang="en-US" sz="1600" b="1"/>
              <a:t>(</a:t>
            </a:r>
            <a:r>
              <a:rPr lang="ru-RU" sz="1600" b="1"/>
              <a:t>тип gG</a:t>
            </a:r>
            <a:r>
              <a:rPr lang="en-US" sz="1600" b="1"/>
              <a:t>)</a:t>
            </a:r>
            <a:endParaRPr lang="en-US" sz="1600"/>
          </a:p>
        </p:txBody>
      </p:sp>
      <p:sp>
        <p:nvSpPr>
          <p:cNvPr id="61448" name="TextBox 14"/>
          <p:cNvSpPr txBox="1">
            <a:spLocks noChangeArrowheads="1"/>
          </p:cNvSpPr>
          <p:nvPr/>
        </p:nvSpPr>
        <p:spPr bwMode="auto">
          <a:xfrm>
            <a:off x="666750" y="4252913"/>
            <a:ext cx="2590800" cy="7524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tIns="190800">
            <a:spAutoFit/>
          </a:bodyPr>
          <a:lstStyle/>
          <a:p>
            <a:pPr marL="400050" indent="-400050" algn="ctr">
              <a:buClr>
                <a:schemeClr val="accent1"/>
              </a:buClr>
              <a:buFont typeface="Verdana" pitchFamily="34" charset="0"/>
              <a:buNone/>
            </a:pPr>
            <a:r>
              <a:rPr lang="en-US" sz="2000">
                <a:latin typeface="Verdana" pitchFamily="34" charset="0"/>
              </a:rPr>
              <a:t>I</a:t>
            </a:r>
            <a:r>
              <a:rPr lang="ru-RU" sz="2000">
                <a:latin typeface="Verdana" pitchFamily="34" charset="0"/>
              </a:rPr>
              <a:t> </a:t>
            </a:r>
            <a:r>
              <a:rPr lang="ru-RU" sz="1200"/>
              <a:t>пред.</a:t>
            </a:r>
            <a:r>
              <a:rPr lang="en-US" sz="2000">
                <a:latin typeface="Verdana" pitchFamily="34" charset="0"/>
              </a:rPr>
              <a:t> ≤ </a:t>
            </a:r>
            <a:r>
              <a:rPr lang="ru-RU" sz="2000">
                <a:latin typeface="Verdana" pitchFamily="34" charset="0"/>
              </a:rPr>
              <a:t>3 </a:t>
            </a:r>
            <a:r>
              <a:rPr lang="en-US" sz="2000">
                <a:latin typeface="Verdana" pitchFamily="34" charset="0"/>
              </a:rPr>
              <a:t>▪</a:t>
            </a:r>
            <a:r>
              <a:rPr lang="ru-RU" sz="2000">
                <a:latin typeface="Verdana" pitchFamily="34" charset="0"/>
              </a:rPr>
              <a:t> </a:t>
            </a:r>
            <a:r>
              <a:rPr lang="en-US" sz="2000">
                <a:latin typeface="Verdana" pitchFamily="34" charset="0"/>
              </a:rPr>
              <a:t>I</a:t>
            </a:r>
            <a:r>
              <a:rPr lang="ru-RU" sz="2000">
                <a:latin typeface="Verdana" pitchFamily="34" charset="0"/>
              </a:rPr>
              <a:t> </a:t>
            </a:r>
            <a:r>
              <a:rPr lang="ru-RU" sz="1200"/>
              <a:t>д.д.</a:t>
            </a:r>
          </a:p>
          <a:p>
            <a:pPr marL="400050" indent="-400050">
              <a:buClr>
                <a:schemeClr val="accent1"/>
              </a:buClr>
              <a:buFont typeface="Verdana" pitchFamily="34" charset="0"/>
              <a:buNone/>
            </a:pPr>
            <a:endParaRPr lang="en-US" sz="1200"/>
          </a:p>
        </p:txBody>
      </p:sp>
      <p:sp>
        <p:nvSpPr>
          <p:cNvPr id="61449" name="TextBox 14"/>
          <p:cNvSpPr txBox="1">
            <a:spLocks noChangeArrowheads="1"/>
          </p:cNvSpPr>
          <p:nvPr/>
        </p:nvSpPr>
        <p:spPr bwMode="auto">
          <a:xfrm>
            <a:off x="7362825" y="4252913"/>
            <a:ext cx="2590800" cy="7524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tIns="190800">
            <a:spAutoFit/>
          </a:bodyPr>
          <a:lstStyle/>
          <a:p>
            <a:pPr marL="400050" indent="-400050" algn="ctr">
              <a:buClr>
                <a:schemeClr val="accent1"/>
              </a:buClr>
              <a:buFont typeface="Verdana" pitchFamily="34" charset="0"/>
              <a:buNone/>
            </a:pPr>
            <a:r>
              <a:rPr lang="en-US" sz="2000">
                <a:latin typeface="Verdana" pitchFamily="34" charset="0"/>
              </a:rPr>
              <a:t>I</a:t>
            </a:r>
            <a:r>
              <a:rPr lang="ru-RU" sz="1200"/>
              <a:t> пред.</a:t>
            </a:r>
            <a:r>
              <a:rPr lang="en-US" sz="2000">
                <a:latin typeface="Verdana" pitchFamily="34" charset="0"/>
              </a:rPr>
              <a:t> ≤ </a:t>
            </a:r>
            <a:r>
              <a:rPr lang="ru-RU" sz="2000">
                <a:latin typeface="Verdana" pitchFamily="34" charset="0"/>
              </a:rPr>
              <a:t>1 </a:t>
            </a:r>
            <a:r>
              <a:rPr lang="en-US" sz="2000">
                <a:latin typeface="Verdana" pitchFamily="34" charset="0"/>
              </a:rPr>
              <a:t>▪</a:t>
            </a:r>
            <a:r>
              <a:rPr lang="ru-RU" sz="2000">
                <a:latin typeface="Verdana" pitchFamily="34" charset="0"/>
              </a:rPr>
              <a:t> </a:t>
            </a:r>
            <a:r>
              <a:rPr lang="en-US" sz="2000">
                <a:latin typeface="Verdana" pitchFamily="34" charset="0"/>
              </a:rPr>
              <a:t>I</a:t>
            </a:r>
            <a:r>
              <a:rPr lang="ru-RU" sz="2000">
                <a:latin typeface="Verdana" pitchFamily="34" charset="0"/>
              </a:rPr>
              <a:t> </a:t>
            </a:r>
            <a:r>
              <a:rPr lang="ru-RU" sz="1200"/>
              <a:t>д.д.</a:t>
            </a:r>
          </a:p>
          <a:p>
            <a:pPr marL="400050" indent="-400050">
              <a:buClr>
                <a:schemeClr val="accent1"/>
              </a:buClr>
              <a:buFont typeface="Verdana" pitchFamily="34" charset="0"/>
              <a:buNone/>
            </a:pPr>
            <a:endParaRPr lang="en-US" sz="1200"/>
          </a:p>
        </p:txBody>
      </p:sp>
      <p:sp>
        <p:nvSpPr>
          <p:cNvPr id="61450" name="TextBox 14"/>
          <p:cNvSpPr txBox="1">
            <a:spLocks noChangeArrowheads="1"/>
          </p:cNvSpPr>
          <p:nvPr/>
        </p:nvSpPr>
        <p:spPr bwMode="auto">
          <a:xfrm>
            <a:off x="7362825" y="5653088"/>
            <a:ext cx="2590800" cy="7524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tIns="190800">
            <a:spAutoFit/>
          </a:bodyPr>
          <a:lstStyle/>
          <a:p>
            <a:pPr marL="400050" indent="-400050" algn="ctr">
              <a:buClr>
                <a:schemeClr val="accent1"/>
              </a:buClr>
              <a:buFont typeface="Verdana" pitchFamily="34" charset="0"/>
              <a:buNone/>
            </a:pPr>
            <a:r>
              <a:rPr lang="en-US" sz="2000">
                <a:latin typeface="Verdana" pitchFamily="34" charset="0"/>
              </a:rPr>
              <a:t>I</a:t>
            </a:r>
            <a:r>
              <a:rPr lang="ru-RU" sz="1200"/>
              <a:t> авт.</a:t>
            </a:r>
            <a:r>
              <a:rPr lang="en-US" sz="2000">
                <a:latin typeface="Verdana" pitchFamily="34" charset="0"/>
              </a:rPr>
              <a:t> ≤ </a:t>
            </a:r>
            <a:r>
              <a:rPr lang="ru-RU" sz="2000">
                <a:latin typeface="Verdana" pitchFamily="34" charset="0"/>
              </a:rPr>
              <a:t>1 </a:t>
            </a:r>
            <a:r>
              <a:rPr lang="en-US" sz="2000">
                <a:latin typeface="Verdana" pitchFamily="34" charset="0"/>
              </a:rPr>
              <a:t>▪</a:t>
            </a:r>
            <a:r>
              <a:rPr lang="ru-RU" sz="2000">
                <a:latin typeface="Verdana" pitchFamily="34" charset="0"/>
              </a:rPr>
              <a:t> </a:t>
            </a:r>
            <a:r>
              <a:rPr lang="en-US" sz="2000">
                <a:latin typeface="Verdana" pitchFamily="34" charset="0"/>
              </a:rPr>
              <a:t>I</a:t>
            </a:r>
            <a:r>
              <a:rPr lang="ru-RU" sz="2000">
                <a:latin typeface="Verdana" pitchFamily="34" charset="0"/>
              </a:rPr>
              <a:t> </a:t>
            </a:r>
            <a:r>
              <a:rPr lang="ru-RU" sz="1200"/>
              <a:t>д.д.</a:t>
            </a:r>
          </a:p>
          <a:p>
            <a:pPr marL="400050" indent="-400050">
              <a:buClr>
                <a:schemeClr val="accent1"/>
              </a:buClr>
              <a:buFont typeface="Verdana" pitchFamily="34" charset="0"/>
              <a:buNone/>
            </a:pPr>
            <a:endParaRPr lang="en-US" sz="1200"/>
          </a:p>
        </p:txBody>
      </p:sp>
      <p:sp>
        <p:nvSpPr>
          <p:cNvPr id="61451" name="TextBox 14"/>
          <p:cNvSpPr txBox="1">
            <a:spLocks noChangeArrowheads="1"/>
          </p:cNvSpPr>
          <p:nvPr/>
        </p:nvSpPr>
        <p:spPr bwMode="auto">
          <a:xfrm>
            <a:off x="666750" y="5653088"/>
            <a:ext cx="2590800" cy="7524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tIns="190800">
            <a:spAutoFit/>
          </a:bodyPr>
          <a:lstStyle/>
          <a:p>
            <a:pPr marL="400050" indent="-400050" algn="ctr">
              <a:buClr>
                <a:schemeClr val="accent1"/>
              </a:buClr>
              <a:buFont typeface="Verdana" pitchFamily="34" charset="0"/>
              <a:buNone/>
            </a:pPr>
            <a:r>
              <a:rPr lang="en-US" sz="2000">
                <a:latin typeface="Verdana" pitchFamily="34" charset="0"/>
              </a:rPr>
              <a:t>I</a:t>
            </a:r>
            <a:r>
              <a:rPr lang="ru-RU" sz="2000">
                <a:latin typeface="Verdana" pitchFamily="34" charset="0"/>
              </a:rPr>
              <a:t> </a:t>
            </a:r>
            <a:r>
              <a:rPr lang="ru-RU" sz="1200"/>
              <a:t>авт.</a:t>
            </a:r>
            <a:r>
              <a:rPr lang="en-US" sz="2000">
                <a:latin typeface="Verdana" pitchFamily="34" charset="0"/>
              </a:rPr>
              <a:t> ≤ </a:t>
            </a:r>
            <a:r>
              <a:rPr lang="ru-RU" sz="2000">
                <a:latin typeface="Verdana" pitchFamily="34" charset="0"/>
              </a:rPr>
              <a:t>1 </a:t>
            </a:r>
            <a:r>
              <a:rPr lang="en-US" sz="2000">
                <a:latin typeface="Verdana" pitchFamily="34" charset="0"/>
              </a:rPr>
              <a:t>▪</a:t>
            </a:r>
            <a:r>
              <a:rPr lang="ru-RU" sz="2000">
                <a:latin typeface="Verdana" pitchFamily="34" charset="0"/>
              </a:rPr>
              <a:t> </a:t>
            </a:r>
            <a:r>
              <a:rPr lang="en-US" sz="2000">
                <a:latin typeface="Verdana" pitchFamily="34" charset="0"/>
              </a:rPr>
              <a:t>I</a:t>
            </a:r>
            <a:r>
              <a:rPr lang="ru-RU" sz="2000">
                <a:latin typeface="Verdana" pitchFamily="34" charset="0"/>
              </a:rPr>
              <a:t> </a:t>
            </a:r>
            <a:r>
              <a:rPr lang="ru-RU" sz="1200"/>
              <a:t>д.д.</a:t>
            </a:r>
          </a:p>
          <a:p>
            <a:pPr marL="400050" indent="-400050">
              <a:buClr>
                <a:schemeClr val="accent1"/>
              </a:buClr>
              <a:buFont typeface="Verdana" pitchFamily="34" charset="0"/>
              <a:buNone/>
            </a:pPr>
            <a:endParaRPr lang="en-US" sz="1200"/>
          </a:p>
        </p:txBody>
      </p:sp>
      <p:sp>
        <p:nvSpPr>
          <p:cNvPr id="61452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Box 15"/>
          <p:cNvSpPr txBox="1">
            <a:spLocks noChangeArrowheads="1"/>
          </p:cNvSpPr>
          <p:nvPr/>
        </p:nvSpPr>
        <p:spPr bwMode="auto">
          <a:xfrm>
            <a:off x="3906838" y="1044575"/>
            <a:ext cx="60483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just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600" b="1">
                <a:solidFill>
                  <a:srgbClr val="282828"/>
                </a:solidFill>
              </a:rPr>
              <a:t>	Аппараты защиты кабельной</a:t>
            </a:r>
            <a:r>
              <a:rPr lang="en-US" sz="1600" b="1">
                <a:solidFill>
                  <a:srgbClr val="282828"/>
                </a:solidFill>
              </a:rPr>
              <a:t> </a:t>
            </a:r>
            <a:r>
              <a:rPr lang="ru-RU" sz="1600" b="1">
                <a:solidFill>
                  <a:srgbClr val="282828"/>
                </a:solidFill>
              </a:rPr>
              <a:t>линии не должны отключаться при пуске двигателя.</a:t>
            </a:r>
          </a:p>
        </p:txBody>
      </p:sp>
      <p:sp>
        <p:nvSpPr>
          <p:cNvPr id="62466" name="Titel 1"/>
          <p:cNvSpPr>
            <a:spLocks/>
          </p:cNvSpPr>
          <p:nvPr/>
        </p:nvSpPr>
        <p:spPr bwMode="gray">
          <a:xfrm>
            <a:off x="809625" y="468313"/>
            <a:ext cx="85693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rgbClr val="595959"/>
                </a:solidFill>
              </a:rPr>
              <a:t>Выбор аппаратов защиты кабельной линии </a:t>
            </a:r>
            <a:r>
              <a:rPr lang="en-US" sz="2000" b="1">
                <a:solidFill>
                  <a:srgbClr val="595959"/>
                </a:solidFill>
              </a:rPr>
              <a:t>-</a:t>
            </a:r>
            <a:r>
              <a:rPr lang="ru-RU" sz="2000" b="1">
                <a:solidFill>
                  <a:srgbClr val="595959"/>
                </a:solidFill>
              </a:rPr>
              <a:t> </a:t>
            </a:r>
            <a:r>
              <a:rPr lang="en-US" sz="2000" b="1">
                <a:solidFill>
                  <a:srgbClr val="595959"/>
                </a:solidFill>
              </a:rPr>
              <a:t>SK-FFS/M2</a:t>
            </a:r>
            <a:endParaRPr lang="ru-RU" sz="2000" b="1">
              <a:solidFill>
                <a:srgbClr val="595959"/>
              </a:solidFill>
            </a:endParaRPr>
          </a:p>
        </p:txBody>
      </p:sp>
      <p:sp>
        <p:nvSpPr>
          <p:cNvPr id="62467" name="Line 31"/>
          <p:cNvSpPr>
            <a:spLocks noChangeShapeType="1"/>
          </p:cNvSpPr>
          <p:nvPr/>
        </p:nvSpPr>
        <p:spPr bwMode="auto">
          <a:xfrm flipH="1">
            <a:off x="2898775" y="1404938"/>
            <a:ext cx="1223963" cy="86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62468" name="Picture 6" descr="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116013"/>
            <a:ext cx="320675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Box 15"/>
          <p:cNvSpPr txBox="1">
            <a:spLocks noChangeArrowheads="1"/>
          </p:cNvSpPr>
          <p:nvPr/>
        </p:nvSpPr>
        <p:spPr bwMode="auto">
          <a:xfrm>
            <a:off x="3978275" y="1981200"/>
            <a:ext cx="28797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600" b="1">
                <a:solidFill>
                  <a:srgbClr val="282828"/>
                </a:solidFill>
              </a:rPr>
              <a:t>Предохранители </a:t>
            </a:r>
            <a:r>
              <a:rPr lang="en-US" sz="1600" b="1">
                <a:solidFill>
                  <a:srgbClr val="282828"/>
                </a:solidFill>
              </a:rPr>
              <a:t>- </a:t>
            </a:r>
            <a:r>
              <a:rPr lang="ru-RU" sz="1600" b="1">
                <a:solidFill>
                  <a:srgbClr val="282828"/>
                </a:solidFill>
              </a:rPr>
              <a:t>тип </a:t>
            </a:r>
            <a:r>
              <a:rPr lang="en-US" sz="1600" b="1">
                <a:solidFill>
                  <a:srgbClr val="282828"/>
                </a:solidFill>
              </a:rPr>
              <a:t>gG</a:t>
            </a:r>
            <a:endParaRPr lang="ru-RU" sz="1400">
              <a:solidFill>
                <a:srgbClr val="282828"/>
              </a:solidFill>
            </a:endParaRPr>
          </a:p>
        </p:txBody>
      </p:sp>
      <p:sp>
        <p:nvSpPr>
          <p:cNvPr id="62470" name="TextBox 15"/>
          <p:cNvSpPr txBox="1">
            <a:spLocks noChangeArrowheads="1"/>
          </p:cNvSpPr>
          <p:nvPr/>
        </p:nvSpPr>
        <p:spPr bwMode="auto">
          <a:xfrm>
            <a:off x="3833813" y="2484438"/>
            <a:ext cx="60483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just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400">
                <a:solidFill>
                  <a:srgbClr val="282828"/>
                </a:solidFill>
              </a:rPr>
              <a:t>	Данный выбор соответствует  </a:t>
            </a:r>
            <a:r>
              <a:rPr lang="en-US" sz="1800">
                <a:latin typeface="Verdana" pitchFamily="34" charset="0"/>
              </a:rPr>
              <a:t>I</a:t>
            </a:r>
            <a:r>
              <a:rPr lang="ru-RU" sz="1000"/>
              <a:t> пред.</a:t>
            </a:r>
            <a:r>
              <a:rPr lang="en-US" sz="2000">
                <a:latin typeface="Verdana" pitchFamily="34" charset="0"/>
              </a:rPr>
              <a:t> </a:t>
            </a:r>
            <a:r>
              <a:rPr lang="ru-RU" sz="1400">
                <a:solidFill>
                  <a:srgbClr val="282828"/>
                </a:solidFill>
              </a:rPr>
              <a:t>≥ </a:t>
            </a:r>
            <a:r>
              <a:rPr lang="en-US" sz="1800">
                <a:latin typeface="Verdana" pitchFamily="34" charset="0"/>
              </a:rPr>
              <a:t>I</a:t>
            </a:r>
            <a:r>
              <a:rPr lang="ru-RU" sz="1000"/>
              <a:t> пуск </a:t>
            </a:r>
            <a:r>
              <a:rPr lang="ru-RU">
                <a:solidFill>
                  <a:srgbClr val="282828"/>
                </a:solidFill>
              </a:rPr>
              <a:t>/ 2,5</a:t>
            </a:r>
            <a:r>
              <a:rPr lang="ru-RU" sz="1000"/>
              <a:t> </a:t>
            </a:r>
            <a:r>
              <a:rPr lang="ru-RU" sz="1400">
                <a:solidFill>
                  <a:srgbClr val="282828"/>
                </a:solidFill>
              </a:rPr>
              <a:t>(ПУЭ, </a:t>
            </a:r>
            <a:r>
              <a:rPr lang="ru-RU" sz="1200">
                <a:solidFill>
                  <a:srgbClr val="282828"/>
                </a:solidFill>
              </a:rPr>
              <a:t>п.5.3.56.</a:t>
            </a:r>
            <a:r>
              <a:rPr lang="ru-RU" sz="1400">
                <a:solidFill>
                  <a:srgbClr val="282828"/>
                </a:solidFill>
              </a:rPr>
              <a:t>)</a:t>
            </a:r>
            <a:r>
              <a:rPr lang="ru-RU"/>
              <a:t>  </a:t>
            </a:r>
            <a:r>
              <a:rPr lang="ru-RU" sz="1400"/>
              <a:t>и подходит </a:t>
            </a:r>
            <a:r>
              <a:rPr lang="ru-RU" sz="1400">
                <a:solidFill>
                  <a:srgbClr val="282828"/>
                </a:solidFill>
              </a:rPr>
              <a:t>для защиты линии от КЗ (ПУЭ, </a:t>
            </a:r>
            <a:r>
              <a:rPr lang="ru-RU" sz="1200">
                <a:solidFill>
                  <a:srgbClr val="282828"/>
                </a:solidFill>
              </a:rPr>
              <a:t>п.3.1.9.</a:t>
            </a:r>
            <a:r>
              <a:rPr lang="ru-RU" sz="1400">
                <a:solidFill>
                  <a:srgbClr val="282828"/>
                </a:solidFill>
              </a:rPr>
              <a:t>)</a:t>
            </a:r>
            <a:r>
              <a:rPr lang="ru-RU" sz="1400"/>
              <a:t> </a:t>
            </a:r>
          </a:p>
        </p:txBody>
      </p:sp>
      <p:sp>
        <p:nvSpPr>
          <p:cNvPr id="62471" name="TextBox 15"/>
          <p:cNvSpPr txBox="1">
            <a:spLocks noChangeArrowheads="1"/>
          </p:cNvSpPr>
          <p:nvPr/>
        </p:nvSpPr>
        <p:spPr bwMode="auto">
          <a:xfrm>
            <a:off x="3978275" y="3492500"/>
            <a:ext cx="28797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600" b="1">
                <a:solidFill>
                  <a:srgbClr val="282828"/>
                </a:solidFill>
              </a:rPr>
              <a:t>Предохранители </a:t>
            </a:r>
            <a:r>
              <a:rPr lang="en-US" sz="1600" b="1">
                <a:solidFill>
                  <a:srgbClr val="282828"/>
                </a:solidFill>
              </a:rPr>
              <a:t>- </a:t>
            </a:r>
            <a:r>
              <a:rPr lang="ru-RU" sz="1600" b="1">
                <a:solidFill>
                  <a:srgbClr val="282828"/>
                </a:solidFill>
              </a:rPr>
              <a:t>тип аМ</a:t>
            </a:r>
          </a:p>
        </p:txBody>
      </p:sp>
      <p:sp>
        <p:nvSpPr>
          <p:cNvPr id="62472" name="TextBox 15"/>
          <p:cNvSpPr txBox="1">
            <a:spLocks noChangeArrowheads="1"/>
          </p:cNvSpPr>
          <p:nvPr/>
        </p:nvSpPr>
        <p:spPr bwMode="auto">
          <a:xfrm>
            <a:off x="3978275" y="4500563"/>
            <a:ext cx="280828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600" b="1">
                <a:solidFill>
                  <a:srgbClr val="282828"/>
                </a:solidFill>
              </a:rPr>
              <a:t>Автоматы – тип </a:t>
            </a:r>
            <a:r>
              <a:rPr lang="en-US" sz="1600" b="1">
                <a:solidFill>
                  <a:srgbClr val="282828"/>
                </a:solidFill>
              </a:rPr>
              <a:t>D</a:t>
            </a:r>
            <a:endParaRPr lang="ru-RU" sz="1400">
              <a:solidFill>
                <a:srgbClr val="282828"/>
              </a:solidFill>
            </a:endParaRPr>
          </a:p>
        </p:txBody>
      </p:sp>
      <p:sp>
        <p:nvSpPr>
          <p:cNvPr id="62473" name="TextBox 15"/>
          <p:cNvSpPr txBox="1">
            <a:spLocks noChangeArrowheads="1"/>
          </p:cNvSpPr>
          <p:nvPr/>
        </p:nvSpPr>
        <p:spPr bwMode="auto">
          <a:xfrm>
            <a:off x="3762375" y="6013450"/>
            <a:ext cx="67691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just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400">
                <a:solidFill>
                  <a:srgbClr val="282828"/>
                </a:solidFill>
              </a:rPr>
              <a:t>	Для  автоматов типа С требуется увеличение номинала автомата </a:t>
            </a:r>
          </a:p>
          <a:p>
            <a:pPr marL="180975" indent="-180975" algn="just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400">
                <a:solidFill>
                  <a:srgbClr val="282828"/>
                </a:solidFill>
              </a:rPr>
              <a:t>	и сечения кабеля (ПУЭ, п. 3.1.9.)</a:t>
            </a:r>
          </a:p>
          <a:p>
            <a:pPr marL="180975" indent="-180975" algn="just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400">
                <a:solidFill>
                  <a:srgbClr val="282828"/>
                </a:solidFill>
              </a:rPr>
              <a:t>	Для блочных автоматов требуется проверка по диаграммам срабатывания.</a:t>
            </a:r>
          </a:p>
        </p:txBody>
      </p:sp>
      <p:sp>
        <p:nvSpPr>
          <p:cNvPr id="62474" name="TextBox 14"/>
          <p:cNvSpPr txBox="1">
            <a:spLocks noChangeArrowheads="1"/>
          </p:cNvSpPr>
          <p:nvPr/>
        </p:nvSpPr>
        <p:spPr bwMode="auto">
          <a:xfrm>
            <a:off x="6931025" y="5130800"/>
            <a:ext cx="3024188" cy="6365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tIns="118800">
            <a:spAutoFit/>
          </a:bodyPr>
          <a:lstStyle/>
          <a:p>
            <a:pPr marL="400050" indent="-400050" algn="ctr">
              <a:buClr>
                <a:schemeClr val="accent1"/>
              </a:buClr>
              <a:buFont typeface="Verdana" pitchFamily="34" charset="0"/>
              <a:buNone/>
            </a:pPr>
            <a:r>
              <a:rPr lang="en-US" sz="2000">
                <a:latin typeface="Verdana" pitchFamily="34" charset="0"/>
              </a:rPr>
              <a:t>I</a:t>
            </a:r>
            <a:r>
              <a:rPr lang="ru-RU" sz="2000">
                <a:latin typeface="Verdana" pitchFamily="34" charset="0"/>
              </a:rPr>
              <a:t> </a:t>
            </a:r>
            <a:r>
              <a:rPr lang="ru-RU" sz="1200"/>
              <a:t>авт.</a:t>
            </a:r>
            <a:r>
              <a:rPr lang="en-US" sz="2000">
                <a:latin typeface="Verdana" pitchFamily="34" charset="0"/>
              </a:rPr>
              <a:t> </a:t>
            </a:r>
            <a:r>
              <a:rPr lang="en-US">
                <a:solidFill>
                  <a:srgbClr val="282828"/>
                </a:solidFill>
              </a:rPr>
              <a:t>≥</a:t>
            </a:r>
            <a:r>
              <a:rPr lang="en-US" sz="2000">
                <a:latin typeface="Verdana" pitchFamily="34" charset="0"/>
              </a:rPr>
              <a:t> </a:t>
            </a:r>
            <a:r>
              <a:rPr lang="ru-RU" sz="2000">
                <a:latin typeface="Verdana" pitchFamily="34" charset="0"/>
              </a:rPr>
              <a:t>(</a:t>
            </a:r>
            <a:r>
              <a:rPr lang="ru-RU"/>
              <a:t>1</a:t>
            </a:r>
            <a:r>
              <a:rPr lang="en-US"/>
              <a:t>,6</a:t>
            </a:r>
            <a:r>
              <a:rPr lang="ru-RU"/>
              <a:t>–</a:t>
            </a:r>
            <a:r>
              <a:rPr lang="en-US"/>
              <a:t>2,0</a:t>
            </a:r>
            <a:r>
              <a:rPr lang="ru-RU"/>
              <a:t>) </a:t>
            </a:r>
            <a:r>
              <a:rPr lang="ru-RU" b="1">
                <a:solidFill>
                  <a:srgbClr val="282828"/>
                </a:solidFill>
              </a:rPr>
              <a:t>·</a:t>
            </a:r>
            <a:r>
              <a:rPr lang="en-US" sz="2000">
                <a:latin typeface="Verdana" pitchFamily="34" charset="0"/>
              </a:rPr>
              <a:t> I</a:t>
            </a:r>
            <a:r>
              <a:rPr lang="ru-RU" sz="2000">
                <a:latin typeface="Verdana" pitchFamily="34" charset="0"/>
              </a:rPr>
              <a:t> </a:t>
            </a:r>
            <a:r>
              <a:rPr lang="ru-RU" sz="1200"/>
              <a:t>ном</a:t>
            </a:r>
          </a:p>
          <a:p>
            <a:pPr marL="400050" indent="-400050">
              <a:buClr>
                <a:schemeClr val="accent1"/>
              </a:buClr>
              <a:buFont typeface="Verdana" pitchFamily="34" charset="0"/>
              <a:buNone/>
            </a:pPr>
            <a:endParaRPr lang="en-US" sz="800"/>
          </a:p>
        </p:txBody>
      </p:sp>
      <p:sp>
        <p:nvSpPr>
          <p:cNvPr id="62475" name="TextBox 14"/>
          <p:cNvSpPr txBox="1">
            <a:spLocks noChangeArrowheads="1"/>
          </p:cNvSpPr>
          <p:nvPr/>
        </p:nvSpPr>
        <p:spPr bwMode="auto">
          <a:xfrm>
            <a:off x="6931025" y="4356100"/>
            <a:ext cx="3024188" cy="6365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tIns="118800">
            <a:spAutoFit/>
          </a:bodyPr>
          <a:lstStyle/>
          <a:p>
            <a:pPr marL="400050" indent="-400050" algn="ctr">
              <a:buClr>
                <a:schemeClr val="accent1"/>
              </a:buClr>
              <a:buFont typeface="Verdana" pitchFamily="34" charset="0"/>
              <a:buNone/>
            </a:pPr>
            <a:r>
              <a:rPr lang="en-US" sz="2000">
                <a:latin typeface="Verdana" pitchFamily="34" charset="0"/>
              </a:rPr>
              <a:t>I</a:t>
            </a:r>
            <a:r>
              <a:rPr lang="ru-RU" sz="2000">
                <a:latin typeface="Verdana" pitchFamily="34" charset="0"/>
              </a:rPr>
              <a:t> </a:t>
            </a:r>
            <a:r>
              <a:rPr lang="ru-RU" sz="1200"/>
              <a:t>авт.</a:t>
            </a:r>
            <a:r>
              <a:rPr lang="en-US" sz="2000">
                <a:latin typeface="Verdana" pitchFamily="34" charset="0"/>
              </a:rPr>
              <a:t> </a:t>
            </a:r>
            <a:r>
              <a:rPr lang="en-US">
                <a:solidFill>
                  <a:srgbClr val="282828"/>
                </a:solidFill>
              </a:rPr>
              <a:t>≥</a:t>
            </a:r>
            <a:r>
              <a:rPr lang="en-US" sz="2000">
                <a:latin typeface="Verdana" pitchFamily="34" charset="0"/>
              </a:rPr>
              <a:t> </a:t>
            </a:r>
            <a:r>
              <a:rPr lang="ru-RU" sz="2000">
                <a:latin typeface="Verdana" pitchFamily="34" charset="0"/>
              </a:rPr>
              <a:t>(</a:t>
            </a:r>
            <a:r>
              <a:rPr lang="ru-RU"/>
              <a:t>1–1</a:t>
            </a:r>
            <a:r>
              <a:rPr lang="en-US"/>
              <a:t>,</a:t>
            </a:r>
            <a:r>
              <a:rPr lang="ru-RU"/>
              <a:t>25) </a:t>
            </a:r>
            <a:r>
              <a:rPr lang="ru-RU" b="1">
                <a:solidFill>
                  <a:srgbClr val="282828"/>
                </a:solidFill>
              </a:rPr>
              <a:t>·</a:t>
            </a:r>
            <a:r>
              <a:rPr lang="en-US" sz="2000">
                <a:latin typeface="Verdana" pitchFamily="34" charset="0"/>
              </a:rPr>
              <a:t> I</a:t>
            </a:r>
            <a:r>
              <a:rPr lang="ru-RU" sz="2000">
                <a:latin typeface="Verdana" pitchFamily="34" charset="0"/>
              </a:rPr>
              <a:t> </a:t>
            </a:r>
            <a:r>
              <a:rPr lang="ru-RU" sz="1200"/>
              <a:t>ном</a:t>
            </a:r>
          </a:p>
          <a:p>
            <a:pPr marL="400050" indent="-400050">
              <a:buClr>
                <a:schemeClr val="accent1"/>
              </a:buClr>
              <a:buFont typeface="Verdana" pitchFamily="34" charset="0"/>
              <a:buNone/>
            </a:pPr>
            <a:endParaRPr lang="en-US" sz="800"/>
          </a:p>
        </p:txBody>
      </p:sp>
      <p:sp>
        <p:nvSpPr>
          <p:cNvPr id="62476" name="TextBox 14"/>
          <p:cNvSpPr txBox="1">
            <a:spLocks noChangeArrowheads="1"/>
          </p:cNvSpPr>
          <p:nvPr/>
        </p:nvSpPr>
        <p:spPr bwMode="auto">
          <a:xfrm>
            <a:off x="6931025" y="3360738"/>
            <a:ext cx="3024188" cy="6365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tIns="118800">
            <a:spAutoFit/>
          </a:bodyPr>
          <a:lstStyle/>
          <a:p>
            <a:pPr marL="400050" indent="-400050" algn="ctr">
              <a:buClr>
                <a:schemeClr val="accent1"/>
              </a:buClr>
              <a:buFont typeface="Verdana" pitchFamily="34" charset="0"/>
              <a:buNone/>
            </a:pPr>
            <a:r>
              <a:rPr lang="en-US" sz="2000">
                <a:latin typeface="Verdana" pitchFamily="34" charset="0"/>
              </a:rPr>
              <a:t>I</a:t>
            </a:r>
            <a:r>
              <a:rPr lang="ru-RU" sz="1200"/>
              <a:t> пред.</a:t>
            </a:r>
            <a:r>
              <a:rPr lang="en-US" sz="2000">
                <a:latin typeface="Verdana" pitchFamily="34" charset="0"/>
              </a:rPr>
              <a:t> </a:t>
            </a:r>
            <a:r>
              <a:rPr lang="en-US">
                <a:solidFill>
                  <a:srgbClr val="282828"/>
                </a:solidFill>
              </a:rPr>
              <a:t>≥</a:t>
            </a:r>
            <a:r>
              <a:rPr lang="en-US" sz="2000">
                <a:latin typeface="Verdana" pitchFamily="34" charset="0"/>
              </a:rPr>
              <a:t> </a:t>
            </a:r>
            <a:r>
              <a:rPr lang="ru-RU" sz="2000">
                <a:latin typeface="Verdana" pitchFamily="34" charset="0"/>
              </a:rPr>
              <a:t>(</a:t>
            </a:r>
            <a:r>
              <a:rPr lang="ru-RU"/>
              <a:t>1–1</a:t>
            </a:r>
            <a:r>
              <a:rPr lang="en-US"/>
              <a:t>,</a:t>
            </a:r>
            <a:r>
              <a:rPr lang="ru-RU"/>
              <a:t>25) </a:t>
            </a:r>
            <a:r>
              <a:rPr lang="ru-RU" b="1">
                <a:solidFill>
                  <a:srgbClr val="282828"/>
                </a:solidFill>
              </a:rPr>
              <a:t>·</a:t>
            </a:r>
            <a:r>
              <a:rPr lang="en-US" sz="2000">
                <a:latin typeface="Verdana" pitchFamily="34" charset="0"/>
              </a:rPr>
              <a:t> I</a:t>
            </a:r>
            <a:r>
              <a:rPr lang="ru-RU" sz="2000">
                <a:latin typeface="Verdana" pitchFamily="34" charset="0"/>
              </a:rPr>
              <a:t> </a:t>
            </a:r>
            <a:r>
              <a:rPr lang="ru-RU" sz="1200"/>
              <a:t>ном</a:t>
            </a:r>
          </a:p>
          <a:p>
            <a:pPr marL="400050" indent="-400050">
              <a:buClr>
                <a:schemeClr val="accent1"/>
              </a:buClr>
              <a:buFont typeface="Verdana" pitchFamily="34" charset="0"/>
              <a:buNone/>
            </a:pPr>
            <a:endParaRPr lang="en-US" sz="800"/>
          </a:p>
        </p:txBody>
      </p:sp>
      <p:sp>
        <p:nvSpPr>
          <p:cNvPr id="62477" name="TextBox 14"/>
          <p:cNvSpPr txBox="1">
            <a:spLocks noChangeArrowheads="1"/>
          </p:cNvSpPr>
          <p:nvPr/>
        </p:nvSpPr>
        <p:spPr bwMode="auto">
          <a:xfrm>
            <a:off x="6931025" y="1865313"/>
            <a:ext cx="3024188" cy="6365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tIns="118800">
            <a:spAutoFit/>
          </a:bodyPr>
          <a:lstStyle/>
          <a:p>
            <a:pPr marL="400050" indent="-400050" algn="ctr">
              <a:buClr>
                <a:schemeClr val="accent1"/>
              </a:buClr>
              <a:buFont typeface="Verdana" pitchFamily="34" charset="0"/>
              <a:buNone/>
            </a:pPr>
            <a:r>
              <a:rPr lang="en-US" sz="2000">
                <a:latin typeface="Verdana" pitchFamily="34" charset="0"/>
              </a:rPr>
              <a:t>I</a:t>
            </a:r>
            <a:r>
              <a:rPr lang="ru-RU" sz="1200"/>
              <a:t> пред.</a:t>
            </a:r>
            <a:r>
              <a:rPr lang="en-US" sz="2000">
                <a:latin typeface="Verdana" pitchFamily="34" charset="0"/>
              </a:rPr>
              <a:t> </a:t>
            </a:r>
            <a:r>
              <a:rPr lang="en-US">
                <a:solidFill>
                  <a:srgbClr val="282828"/>
                </a:solidFill>
              </a:rPr>
              <a:t>≥</a:t>
            </a:r>
            <a:r>
              <a:rPr lang="en-US" sz="2000">
                <a:latin typeface="Verdana" pitchFamily="34" charset="0"/>
              </a:rPr>
              <a:t> </a:t>
            </a:r>
            <a:r>
              <a:rPr lang="ru-RU" sz="2000">
                <a:latin typeface="Verdana" pitchFamily="34" charset="0"/>
              </a:rPr>
              <a:t>3 </a:t>
            </a:r>
            <a:r>
              <a:rPr lang="ru-RU" b="1">
                <a:solidFill>
                  <a:srgbClr val="282828"/>
                </a:solidFill>
              </a:rPr>
              <a:t>·</a:t>
            </a:r>
            <a:r>
              <a:rPr lang="ru-RU" sz="2000">
                <a:latin typeface="Verdana" pitchFamily="34" charset="0"/>
              </a:rPr>
              <a:t> </a:t>
            </a:r>
            <a:r>
              <a:rPr lang="en-US" sz="2000">
                <a:latin typeface="Verdana" pitchFamily="34" charset="0"/>
              </a:rPr>
              <a:t>I</a:t>
            </a:r>
            <a:r>
              <a:rPr lang="ru-RU" sz="2000">
                <a:latin typeface="Verdana" pitchFamily="34" charset="0"/>
              </a:rPr>
              <a:t> </a:t>
            </a:r>
            <a:r>
              <a:rPr lang="ru-RU" sz="1200"/>
              <a:t>ном </a:t>
            </a:r>
          </a:p>
          <a:p>
            <a:pPr marL="400050" indent="-400050">
              <a:buClr>
                <a:schemeClr val="accent1"/>
              </a:buClr>
              <a:buFont typeface="Verdana" pitchFamily="34" charset="0"/>
              <a:buNone/>
            </a:pPr>
            <a:endParaRPr lang="en-US" sz="800"/>
          </a:p>
        </p:txBody>
      </p:sp>
      <p:sp>
        <p:nvSpPr>
          <p:cNvPr id="62478" name="TextBox 15"/>
          <p:cNvSpPr txBox="1">
            <a:spLocks noChangeArrowheads="1"/>
          </p:cNvSpPr>
          <p:nvPr/>
        </p:nvSpPr>
        <p:spPr bwMode="auto">
          <a:xfrm>
            <a:off x="3978275" y="5292725"/>
            <a:ext cx="280828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600" b="1">
                <a:solidFill>
                  <a:srgbClr val="282828"/>
                </a:solidFill>
              </a:rPr>
              <a:t>Автоматы – тип </a:t>
            </a:r>
            <a:r>
              <a:rPr lang="en-US" sz="1600" b="1">
                <a:solidFill>
                  <a:srgbClr val="282828"/>
                </a:solidFill>
              </a:rPr>
              <a:t>C</a:t>
            </a:r>
            <a:endParaRPr lang="ru-RU" sz="1600" b="1">
              <a:solidFill>
                <a:srgbClr val="282828"/>
              </a:solidFill>
            </a:endParaRPr>
          </a:p>
        </p:txBody>
      </p:sp>
      <p:sp>
        <p:nvSpPr>
          <p:cNvPr id="62479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el 1"/>
          <p:cNvSpPr>
            <a:spLocks/>
          </p:cNvSpPr>
          <p:nvPr/>
        </p:nvSpPr>
        <p:spPr bwMode="gray">
          <a:xfrm>
            <a:off x="306388" y="468313"/>
            <a:ext cx="907256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b="1">
                <a:solidFill>
                  <a:srgbClr val="595959"/>
                </a:solidFill>
              </a:rPr>
              <a:t>Выбор аппаратов защиты кабельной линии </a:t>
            </a:r>
            <a:r>
              <a:rPr lang="en-US" b="1">
                <a:solidFill>
                  <a:srgbClr val="595959"/>
                </a:solidFill>
              </a:rPr>
              <a:t>-</a:t>
            </a:r>
            <a:r>
              <a:rPr lang="ru-RU" b="1">
                <a:solidFill>
                  <a:srgbClr val="595959"/>
                </a:solidFill>
              </a:rPr>
              <a:t> </a:t>
            </a:r>
            <a:r>
              <a:rPr lang="en-US" b="1">
                <a:solidFill>
                  <a:srgbClr val="595959"/>
                </a:solidFill>
              </a:rPr>
              <a:t>SK-FFS (</a:t>
            </a:r>
            <a:r>
              <a:rPr lang="ru-RU" b="1">
                <a:solidFill>
                  <a:srgbClr val="595959"/>
                </a:solidFill>
              </a:rPr>
              <a:t>стандарт</a:t>
            </a:r>
            <a:r>
              <a:rPr lang="en-US" b="1">
                <a:solidFill>
                  <a:srgbClr val="595959"/>
                </a:solidFill>
              </a:rPr>
              <a:t>)</a:t>
            </a:r>
            <a:endParaRPr lang="ru-RU" b="1">
              <a:solidFill>
                <a:srgbClr val="595959"/>
              </a:solidFill>
            </a:endParaRPr>
          </a:p>
          <a:p>
            <a:pPr indent="228600" algn="ctr" eaLnBrk="0" hangingPunct="0">
              <a:tabLst>
                <a:tab pos="457200" algn="l"/>
              </a:tabLst>
            </a:pPr>
            <a:endParaRPr lang="ru-RU" sz="2000" b="1">
              <a:solidFill>
                <a:srgbClr val="595959"/>
              </a:solidFill>
            </a:endParaRPr>
          </a:p>
        </p:txBody>
      </p:sp>
      <p:sp>
        <p:nvSpPr>
          <p:cNvPr id="63490" name="Line 31"/>
          <p:cNvSpPr>
            <a:spLocks noChangeShapeType="1"/>
          </p:cNvSpPr>
          <p:nvPr/>
        </p:nvSpPr>
        <p:spPr bwMode="auto">
          <a:xfrm flipH="1">
            <a:off x="2898775" y="1476375"/>
            <a:ext cx="1152525" cy="7921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63491" name="Picture 6" descr="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116013"/>
            <a:ext cx="30829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TextBox 15"/>
          <p:cNvSpPr txBox="1">
            <a:spLocks noChangeArrowheads="1"/>
          </p:cNvSpPr>
          <p:nvPr/>
        </p:nvSpPr>
        <p:spPr bwMode="auto">
          <a:xfrm>
            <a:off x="3906838" y="1028700"/>
            <a:ext cx="6048375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just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600" b="1">
                <a:solidFill>
                  <a:srgbClr val="282828"/>
                </a:solidFill>
              </a:rPr>
              <a:t>	Аппараты защиты кабельной</a:t>
            </a:r>
            <a:r>
              <a:rPr lang="en-US" sz="1600" b="1">
                <a:solidFill>
                  <a:srgbClr val="282828"/>
                </a:solidFill>
              </a:rPr>
              <a:t> </a:t>
            </a:r>
            <a:r>
              <a:rPr lang="ru-RU" sz="1600" b="1">
                <a:solidFill>
                  <a:srgbClr val="282828"/>
                </a:solidFill>
              </a:rPr>
              <a:t>линии должны обеспечивать селективность при срабатывании теплового реле ( </a:t>
            </a:r>
            <a:r>
              <a:rPr lang="ru-RU" sz="1600">
                <a:solidFill>
                  <a:srgbClr val="282828"/>
                </a:solidFill>
              </a:rPr>
              <a:t>6</a:t>
            </a:r>
            <a:r>
              <a:rPr lang="ru-RU" sz="1600" b="1">
                <a:solidFill>
                  <a:srgbClr val="282828"/>
                </a:solidFill>
              </a:rPr>
              <a:t> · </a:t>
            </a:r>
            <a:r>
              <a:rPr lang="en-US" sz="1600">
                <a:latin typeface="Verdana" pitchFamily="34" charset="0"/>
              </a:rPr>
              <a:t>I</a:t>
            </a:r>
            <a:r>
              <a:rPr lang="ru-RU" sz="900"/>
              <a:t>ном  </a:t>
            </a:r>
            <a:r>
              <a:rPr lang="ru-RU" sz="1600"/>
              <a:t>,  ≈ 10 сек.</a:t>
            </a:r>
            <a:r>
              <a:rPr lang="ru-RU" sz="1600" b="1">
                <a:solidFill>
                  <a:srgbClr val="282828"/>
                </a:solidFill>
              </a:rPr>
              <a:t>)</a:t>
            </a:r>
          </a:p>
        </p:txBody>
      </p:sp>
      <p:sp>
        <p:nvSpPr>
          <p:cNvPr id="63493" name="TextBox 15"/>
          <p:cNvSpPr txBox="1">
            <a:spLocks noChangeArrowheads="1"/>
          </p:cNvSpPr>
          <p:nvPr/>
        </p:nvSpPr>
        <p:spPr bwMode="auto">
          <a:xfrm>
            <a:off x="3978275" y="2143125"/>
            <a:ext cx="28797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600" b="1">
                <a:solidFill>
                  <a:srgbClr val="282828"/>
                </a:solidFill>
              </a:rPr>
              <a:t>Предохранители </a:t>
            </a:r>
            <a:r>
              <a:rPr lang="en-US" sz="1600" b="1">
                <a:solidFill>
                  <a:srgbClr val="282828"/>
                </a:solidFill>
              </a:rPr>
              <a:t>- </a:t>
            </a:r>
            <a:r>
              <a:rPr lang="ru-RU" sz="1600" b="1">
                <a:solidFill>
                  <a:srgbClr val="282828"/>
                </a:solidFill>
              </a:rPr>
              <a:t>тип </a:t>
            </a:r>
            <a:r>
              <a:rPr lang="en-US" sz="1600" b="1">
                <a:solidFill>
                  <a:srgbClr val="282828"/>
                </a:solidFill>
              </a:rPr>
              <a:t>gG</a:t>
            </a:r>
            <a:endParaRPr lang="ru-RU" sz="1600" b="1">
              <a:solidFill>
                <a:srgbClr val="282828"/>
              </a:solidFill>
            </a:endParaRPr>
          </a:p>
        </p:txBody>
      </p:sp>
      <p:sp>
        <p:nvSpPr>
          <p:cNvPr id="63494" name="TextBox 15"/>
          <p:cNvSpPr txBox="1">
            <a:spLocks noChangeArrowheads="1"/>
          </p:cNvSpPr>
          <p:nvPr/>
        </p:nvSpPr>
        <p:spPr bwMode="auto">
          <a:xfrm>
            <a:off x="3833813" y="3509963"/>
            <a:ext cx="612140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just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400">
                <a:solidFill>
                  <a:srgbClr val="282828"/>
                </a:solidFill>
              </a:rPr>
              <a:t>	Для предохранителей типа аМ требуется проверка по ПУЭ, п.3.1.9.</a:t>
            </a:r>
          </a:p>
        </p:txBody>
      </p:sp>
      <p:sp>
        <p:nvSpPr>
          <p:cNvPr id="63495" name="TextBox 15"/>
          <p:cNvSpPr txBox="1">
            <a:spLocks noChangeArrowheads="1"/>
          </p:cNvSpPr>
          <p:nvPr/>
        </p:nvSpPr>
        <p:spPr bwMode="auto">
          <a:xfrm>
            <a:off x="3978275" y="2933700"/>
            <a:ext cx="28797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600" b="1">
                <a:solidFill>
                  <a:srgbClr val="282828"/>
                </a:solidFill>
              </a:rPr>
              <a:t>Предохранители </a:t>
            </a:r>
            <a:r>
              <a:rPr lang="en-US" sz="1600" b="1">
                <a:solidFill>
                  <a:srgbClr val="282828"/>
                </a:solidFill>
              </a:rPr>
              <a:t>- </a:t>
            </a:r>
            <a:r>
              <a:rPr lang="ru-RU" sz="1600" b="1">
                <a:solidFill>
                  <a:srgbClr val="282828"/>
                </a:solidFill>
              </a:rPr>
              <a:t>тип аМ</a:t>
            </a:r>
          </a:p>
        </p:txBody>
      </p:sp>
      <p:sp>
        <p:nvSpPr>
          <p:cNvPr id="63496" name="TextBox 14"/>
          <p:cNvSpPr txBox="1">
            <a:spLocks noChangeArrowheads="1"/>
          </p:cNvSpPr>
          <p:nvPr/>
        </p:nvSpPr>
        <p:spPr bwMode="auto">
          <a:xfrm>
            <a:off x="6931025" y="4224338"/>
            <a:ext cx="3024188" cy="6365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tIns="118800">
            <a:spAutoFit/>
          </a:bodyPr>
          <a:lstStyle/>
          <a:p>
            <a:pPr marL="400050" indent="-400050" algn="ctr">
              <a:buClr>
                <a:schemeClr val="accent1"/>
              </a:buClr>
              <a:buFont typeface="Verdana" pitchFamily="34" charset="0"/>
              <a:buNone/>
            </a:pPr>
            <a:r>
              <a:rPr lang="en-US" sz="2000">
                <a:latin typeface="Verdana" pitchFamily="34" charset="0"/>
              </a:rPr>
              <a:t>I</a:t>
            </a:r>
            <a:r>
              <a:rPr lang="ru-RU" sz="1200"/>
              <a:t>авт.</a:t>
            </a:r>
            <a:r>
              <a:rPr lang="en-US" sz="2000">
                <a:latin typeface="Verdana" pitchFamily="34" charset="0"/>
              </a:rPr>
              <a:t> </a:t>
            </a:r>
            <a:r>
              <a:rPr lang="en-US">
                <a:solidFill>
                  <a:srgbClr val="282828"/>
                </a:solidFill>
              </a:rPr>
              <a:t>≥</a:t>
            </a:r>
            <a:r>
              <a:rPr lang="en-US" sz="2000">
                <a:latin typeface="Verdana" pitchFamily="34" charset="0"/>
              </a:rPr>
              <a:t> </a:t>
            </a:r>
            <a:r>
              <a:rPr lang="ru-RU" sz="2000">
                <a:latin typeface="Verdana" pitchFamily="34" charset="0"/>
              </a:rPr>
              <a:t>(</a:t>
            </a:r>
            <a:r>
              <a:rPr lang="ru-RU"/>
              <a:t>2</a:t>
            </a:r>
            <a:r>
              <a:rPr lang="en-US"/>
              <a:t>,</a:t>
            </a:r>
            <a:r>
              <a:rPr lang="ru-RU"/>
              <a:t>5–3</a:t>
            </a:r>
            <a:r>
              <a:rPr lang="en-US"/>
              <a:t>,0</a:t>
            </a:r>
            <a:r>
              <a:rPr lang="ru-RU"/>
              <a:t>) </a:t>
            </a:r>
            <a:r>
              <a:rPr lang="ru-RU" b="1">
                <a:solidFill>
                  <a:srgbClr val="282828"/>
                </a:solidFill>
              </a:rPr>
              <a:t>·</a:t>
            </a:r>
            <a:r>
              <a:rPr lang="en-US" sz="2000">
                <a:latin typeface="Verdana" pitchFamily="34" charset="0"/>
              </a:rPr>
              <a:t> I</a:t>
            </a:r>
            <a:r>
              <a:rPr lang="ru-RU" sz="1200"/>
              <a:t>ном</a:t>
            </a:r>
          </a:p>
          <a:p>
            <a:pPr marL="400050" indent="-400050">
              <a:buClr>
                <a:schemeClr val="accent1"/>
              </a:buClr>
              <a:buFont typeface="Verdana" pitchFamily="34" charset="0"/>
              <a:buNone/>
            </a:pPr>
            <a:endParaRPr lang="en-US" sz="800"/>
          </a:p>
        </p:txBody>
      </p:sp>
      <p:sp>
        <p:nvSpPr>
          <p:cNvPr id="63497" name="TextBox 14"/>
          <p:cNvSpPr txBox="1">
            <a:spLocks noChangeArrowheads="1"/>
          </p:cNvSpPr>
          <p:nvPr/>
        </p:nvSpPr>
        <p:spPr bwMode="auto">
          <a:xfrm>
            <a:off x="6931025" y="2790825"/>
            <a:ext cx="3024188" cy="6365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tIns="118800">
            <a:spAutoFit/>
          </a:bodyPr>
          <a:lstStyle/>
          <a:p>
            <a:pPr marL="400050" indent="-400050" algn="ctr">
              <a:buClr>
                <a:schemeClr val="accent1"/>
              </a:buClr>
              <a:buFont typeface="Verdana" pitchFamily="34" charset="0"/>
              <a:buNone/>
            </a:pPr>
            <a:r>
              <a:rPr lang="en-US" sz="2000">
                <a:latin typeface="Verdana" pitchFamily="34" charset="0"/>
              </a:rPr>
              <a:t>I</a:t>
            </a:r>
            <a:r>
              <a:rPr lang="ru-RU" sz="1200"/>
              <a:t>пред.</a:t>
            </a:r>
            <a:r>
              <a:rPr lang="en-US" sz="2000">
                <a:latin typeface="Verdana" pitchFamily="34" charset="0"/>
              </a:rPr>
              <a:t> </a:t>
            </a:r>
            <a:r>
              <a:rPr lang="en-US">
                <a:solidFill>
                  <a:srgbClr val="282828"/>
                </a:solidFill>
              </a:rPr>
              <a:t>≥</a:t>
            </a:r>
            <a:r>
              <a:rPr lang="en-US" sz="2000">
                <a:latin typeface="Verdana" pitchFamily="34" charset="0"/>
              </a:rPr>
              <a:t> </a:t>
            </a:r>
            <a:r>
              <a:rPr lang="ru-RU" sz="2000">
                <a:latin typeface="Verdana" pitchFamily="34" charset="0"/>
              </a:rPr>
              <a:t>(</a:t>
            </a:r>
            <a:r>
              <a:rPr lang="ru-RU"/>
              <a:t>1,25 -1</a:t>
            </a:r>
            <a:r>
              <a:rPr lang="en-US"/>
              <a:t>,</a:t>
            </a:r>
            <a:r>
              <a:rPr lang="ru-RU"/>
              <a:t>6) </a:t>
            </a:r>
            <a:r>
              <a:rPr lang="ru-RU" b="1">
                <a:solidFill>
                  <a:srgbClr val="282828"/>
                </a:solidFill>
              </a:rPr>
              <a:t>·</a:t>
            </a:r>
            <a:r>
              <a:rPr lang="en-US" sz="2000">
                <a:latin typeface="Verdana" pitchFamily="34" charset="0"/>
              </a:rPr>
              <a:t> I</a:t>
            </a:r>
            <a:r>
              <a:rPr lang="ru-RU" sz="1200"/>
              <a:t>ном</a:t>
            </a:r>
          </a:p>
          <a:p>
            <a:pPr marL="400050" indent="-400050">
              <a:buClr>
                <a:schemeClr val="accent1"/>
              </a:buClr>
              <a:buFont typeface="Verdana" pitchFamily="34" charset="0"/>
              <a:buNone/>
            </a:pPr>
            <a:endParaRPr lang="en-US" sz="800"/>
          </a:p>
        </p:txBody>
      </p:sp>
      <p:sp>
        <p:nvSpPr>
          <p:cNvPr id="63498" name="TextBox 14"/>
          <p:cNvSpPr txBox="1">
            <a:spLocks noChangeArrowheads="1"/>
          </p:cNvSpPr>
          <p:nvPr/>
        </p:nvSpPr>
        <p:spPr bwMode="auto">
          <a:xfrm>
            <a:off x="6931025" y="2027238"/>
            <a:ext cx="3024188" cy="6365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tIns="118800">
            <a:spAutoFit/>
          </a:bodyPr>
          <a:lstStyle/>
          <a:p>
            <a:pPr marL="400050" indent="-400050" algn="ctr">
              <a:buClr>
                <a:schemeClr val="accent1"/>
              </a:buClr>
              <a:buFont typeface="Verdana" pitchFamily="34" charset="0"/>
              <a:buNone/>
            </a:pPr>
            <a:r>
              <a:rPr lang="en-US" sz="2000">
                <a:latin typeface="Verdana" pitchFamily="34" charset="0"/>
              </a:rPr>
              <a:t>I</a:t>
            </a:r>
            <a:r>
              <a:rPr lang="ru-RU" sz="1200"/>
              <a:t>пред.</a:t>
            </a:r>
            <a:r>
              <a:rPr lang="en-US" sz="2000">
                <a:latin typeface="Verdana" pitchFamily="34" charset="0"/>
              </a:rPr>
              <a:t> </a:t>
            </a:r>
            <a:r>
              <a:rPr lang="en-US">
                <a:solidFill>
                  <a:srgbClr val="282828"/>
                </a:solidFill>
              </a:rPr>
              <a:t>≥</a:t>
            </a:r>
            <a:r>
              <a:rPr lang="en-US" sz="2000">
                <a:latin typeface="Verdana" pitchFamily="34" charset="0"/>
              </a:rPr>
              <a:t> </a:t>
            </a:r>
            <a:r>
              <a:rPr lang="ru-RU" sz="2000">
                <a:latin typeface="Verdana" pitchFamily="34" charset="0"/>
              </a:rPr>
              <a:t>3 </a:t>
            </a:r>
            <a:r>
              <a:rPr lang="ru-RU" b="1">
                <a:solidFill>
                  <a:srgbClr val="282828"/>
                </a:solidFill>
              </a:rPr>
              <a:t>·</a:t>
            </a:r>
            <a:r>
              <a:rPr lang="en-US" sz="2000">
                <a:latin typeface="Verdana" pitchFamily="34" charset="0"/>
              </a:rPr>
              <a:t> I</a:t>
            </a:r>
            <a:r>
              <a:rPr lang="ru-RU" sz="1200"/>
              <a:t>ном</a:t>
            </a:r>
          </a:p>
          <a:p>
            <a:pPr marL="400050" indent="-400050">
              <a:buClr>
                <a:schemeClr val="accent1"/>
              </a:buClr>
              <a:buFont typeface="Verdana" pitchFamily="34" charset="0"/>
              <a:buNone/>
            </a:pPr>
            <a:endParaRPr lang="en-US" sz="800"/>
          </a:p>
        </p:txBody>
      </p:sp>
      <p:sp>
        <p:nvSpPr>
          <p:cNvPr id="63499" name="TextBox 15"/>
          <p:cNvSpPr txBox="1">
            <a:spLocks noChangeArrowheads="1"/>
          </p:cNvSpPr>
          <p:nvPr/>
        </p:nvSpPr>
        <p:spPr bwMode="auto">
          <a:xfrm>
            <a:off x="3978275" y="4356100"/>
            <a:ext cx="280828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600" b="1">
                <a:solidFill>
                  <a:srgbClr val="282828"/>
                </a:solidFill>
              </a:rPr>
              <a:t>Автоматы – тип </a:t>
            </a:r>
            <a:r>
              <a:rPr lang="en-US" sz="1600" b="1">
                <a:solidFill>
                  <a:srgbClr val="282828"/>
                </a:solidFill>
              </a:rPr>
              <a:t>C</a:t>
            </a:r>
            <a:endParaRPr lang="ru-RU" sz="1400">
              <a:solidFill>
                <a:srgbClr val="282828"/>
              </a:solidFill>
            </a:endParaRPr>
          </a:p>
        </p:txBody>
      </p:sp>
      <p:sp>
        <p:nvSpPr>
          <p:cNvPr id="63500" name="TextBox 15"/>
          <p:cNvSpPr txBox="1">
            <a:spLocks noChangeArrowheads="1"/>
          </p:cNvSpPr>
          <p:nvPr/>
        </p:nvSpPr>
        <p:spPr bwMode="auto">
          <a:xfrm>
            <a:off x="3833813" y="5076825"/>
            <a:ext cx="6192837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just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400">
                <a:solidFill>
                  <a:srgbClr val="282828"/>
                </a:solidFill>
              </a:rPr>
              <a:t>	Для автоматов типа С требуется проверка на соответствие</a:t>
            </a:r>
          </a:p>
          <a:p>
            <a:pPr marL="180975" indent="-180975" algn="just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400">
                <a:solidFill>
                  <a:srgbClr val="282828"/>
                </a:solidFill>
              </a:rPr>
              <a:t>	ПУЭ, п. 3.1.9.</a:t>
            </a:r>
          </a:p>
          <a:p>
            <a:pPr marL="180975" indent="-180975" algn="just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endParaRPr lang="ru-RU" sz="800">
              <a:solidFill>
                <a:srgbClr val="282828"/>
              </a:solidFill>
            </a:endParaRPr>
          </a:p>
          <a:p>
            <a:pPr marL="180975" indent="-180975" algn="just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400">
                <a:solidFill>
                  <a:srgbClr val="282828"/>
                </a:solidFill>
              </a:rPr>
              <a:t>	Установка автоматов типа </a:t>
            </a:r>
            <a:r>
              <a:rPr lang="en-US" sz="1400">
                <a:solidFill>
                  <a:srgbClr val="282828"/>
                </a:solidFill>
              </a:rPr>
              <a:t>D </a:t>
            </a:r>
            <a:r>
              <a:rPr lang="ru-RU" sz="1400">
                <a:solidFill>
                  <a:srgbClr val="282828"/>
                </a:solidFill>
              </a:rPr>
              <a:t>не целесообразна, так как характеристика теплового расцепителя идентична автоматам типа С.</a:t>
            </a:r>
          </a:p>
          <a:p>
            <a:pPr marL="180975" indent="-180975" algn="just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endParaRPr lang="ru-RU" sz="800">
              <a:solidFill>
                <a:srgbClr val="282828"/>
              </a:solidFill>
            </a:endParaRPr>
          </a:p>
          <a:p>
            <a:pPr marL="180975" indent="-180975" algn="just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400">
                <a:solidFill>
                  <a:srgbClr val="282828"/>
                </a:solidFill>
              </a:rPr>
              <a:t>	Для блочных автоматов требуется проверка по диаграммам срабатывания на соответствие условию - </a:t>
            </a:r>
            <a:r>
              <a:rPr lang="ru-RU" sz="1600">
                <a:solidFill>
                  <a:srgbClr val="282828"/>
                </a:solidFill>
              </a:rPr>
              <a:t>6</a:t>
            </a:r>
            <a:r>
              <a:rPr lang="ru-RU" sz="1600" b="1">
                <a:solidFill>
                  <a:srgbClr val="282828"/>
                </a:solidFill>
              </a:rPr>
              <a:t> · </a:t>
            </a:r>
            <a:r>
              <a:rPr lang="en-US" sz="1600">
                <a:latin typeface="Verdana" pitchFamily="34" charset="0"/>
              </a:rPr>
              <a:t>I</a:t>
            </a:r>
            <a:r>
              <a:rPr lang="ru-RU" sz="900"/>
              <a:t>ном  </a:t>
            </a:r>
            <a:r>
              <a:rPr lang="ru-RU" sz="1600"/>
              <a:t>, ≥ 20 сек.</a:t>
            </a:r>
            <a:endParaRPr lang="ru-RU" sz="1600" b="1">
              <a:solidFill>
                <a:srgbClr val="282828"/>
              </a:solidFill>
            </a:endParaRPr>
          </a:p>
        </p:txBody>
      </p:sp>
      <p:sp>
        <p:nvSpPr>
          <p:cNvPr id="63501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el 1"/>
          <p:cNvSpPr>
            <a:spLocks/>
          </p:cNvSpPr>
          <p:nvPr/>
        </p:nvSpPr>
        <p:spPr bwMode="gray">
          <a:xfrm>
            <a:off x="2538413" y="468313"/>
            <a:ext cx="58801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rgbClr val="595959"/>
                </a:solidFill>
              </a:rPr>
              <a:t>Диаграммы срабатывания автоматов</a:t>
            </a:r>
          </a:p>
        </p:txBody>
      </p:sp>
      <p:pic>
        <p:nvPicPr>
          <p:cNvPr id="64514" name="Picture 76" descr="Автоматы - номограмма 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388" y="1260475"/>
            <a:ext cx="4471987" cy="543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78" descr="Автоматы - номограмма 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3725" y="1260475"/>
            <a:ext cx="4500563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Box 15"/>
          <p:cNvSpPr txBox="1">
            <a:spLocks noChangeArrowheads="1"/>
          </p:cNvSpPr>
          <p:nvPr/>
        </p:nvSpPr>
        <p:spPr bwMode="auto">
          <a:xfrm>
            <a:off x="1025525" y="6661150"/>
            <a:ext cx="3671888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200"/>
              <a:t>Отношение тока нагрузки к номинальному току</a:t>
            </a:r>
          </a:p>
        </p:txBody>
      </p:sp>
      <p:sp>
        <p:nvSpPr>
          <p:cNvPr id="64517" name="TextBox 15"/>
          <p:cNvSpPr txBox="1">
            <a:spLocks noChangeArrowheads="1"/>
          </p:cNvSpPr>
          <p:nvPr/>
        </p:nvSpPr>
        <p:spPr bwMode="auto">
          <a:xfrm>
            <a:off x="6354763" y="6654800"/>
            <a:ext cx="3671887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200"/>
              <a:t>Отношение тока нагрузки к номинальному току</a:t>
            </a:r>
          </a:p>
        </p:txBody>
      </p:sp>
      <p:pic>
        <p:nvPicPr>
          <p:cNvPr id="64518" name="Picture 85" descr="C 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5975" y="1044575"/>
            <a:ext cx="1630363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86" descr="D 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56650" y="1116013"/>
            <a:ext cx="1630363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88" descr="ABBINCE01026_WB_1_14_PE_0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70438" y="3636963"/>
            <a:ext cx="979487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1" name="TextBox 15"/>
          <p:cNvSpPr txBox="1">
            <a:spLocks noChangeArrowheads="1"/>
          </p:cNvSpPr>
          <p:nvPr/>
        </p:nvSpPr>
        <p:spPr bwMode="auto">
          <a:xfrm>
            <a:off x="3690938" y="3054350"/>
            <a:ext cx="1008062" cy="2936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200"/>
              <a:t>модульный</a:t>
            </a:r>
          </a:p>
        </p:txBody>
      </p:sp>
      <p:sp>
        <p:nvSpPr>
          <p:cNvPr id="64522" name="TextBox 15"/>
          <p:cNvSpPr txBox="1">
            <a:spLocks noChangeArrowheads="1"/>
          </p:cNvSpPr>
          <p:nvPr/>
        </p:nvSpPr>
        <p:spPr bwMode="auto">
          <a:xfrm>
            <a:off x="9113838" y="3054350"/>
            <a:ext cx="1008062" cy="2936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200"/>
              <a:t>модульный</a:t>
            </a:r>
          </a:p>
        </p:txBody>
      </p:sp>
      <p:sp>
        <p:nvSpPr>
          <p:cNvPr id="64523" name="TextBox 15"/>
          <p:cNvSpPr txBox="1">
            <a:spLocks noChangeArrowheads="1"/>
          </p:cNvSpPr>
          <p:nvPr/>
        </p:nvSpPr>
        <p:spPr bwMode="auto">
          <a:xfrm>
            <a:off x="4770438" y="5221288"/>
            <a:ext cx="935037" cy="2936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200"/>
              <a:t>блочный</a:t>
            </a:r>
          </a:p>
        </p:txBody>
      </p:sp>
      <p:sp>
        <p:nvSpPr>
          <p:cNvPr id="64524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Предохранители 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0300" y="2628900"/>
            <a:ext cx="4319588" cy="41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3" descr="Предохранители G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363" y="2555875"/>
            <a:ext cx="5761037" cy="42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itel 1"/>
          <p:cNvSpPr>
            <a:spLocks/>
          </p:cNvSpPr>
          <p:nvPr/>
        </p:nvSpPr>
        <p:spPr bwMode="gray">
          <a:xfrm>
            <a:off x="2106613" y="468313"/>
            <a:ext cx="669607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b="1">
                <a:solidFill>
                  <a:srgbClr val="595959"/>
                </a:solidFill>
              </a:rPr>
              <a:t>Диаграммы срабатывания</a:t>
            </a:r>
            <a:r>
              <a:rPr lang="ru-RU"/>
              <a:t> </a:t>
            </a:r>
            <a:r>
              <a:rPr lang="ru-RU" sz="2000" b="1">
                <a:solidFill>
                  <a:srgbClr val="595959"/>
                </a:solidFill>
              </a:rPr>
              <a:t>предохранителей</a:t>
            </a:r>
          </a:p>
        </p:txBody>
      </p:sp>
      <p:sp>
        <p:nvSpPr>
          <p:cNvPr id="65540" name="TextBox 15"/>
          <p:cNvSpPr txBox="1">
            <a:spLocks noChangeArrowheads="1"/>
          </p:cNvSpPr>
          <p:nvPr/>
        </p:nvSpPr>
        <p:spPr bwMode="auto">
          <a:xfrm>
            <a:off x="809625" y="1547813"/>
            <a:ext cx="36004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2000" b="1"/>
              <a:t>Тип </a:t>
            </a:r>
            <a:r>
              <a:rPr lang="en-US" sz="2000" b="1"/>
              <a:t>gG</a:t>
            </a:r>
            <a:endParaRPr lang="ru-RU" sz="2000" b="1"/>
          </a:p>
        </p:txBody>
      </p:sp>
      <p:sp>
        <p:nvSpPr>
          <p:cNvPr id="65541" name="TextBox 15"/>
          <p:cNvSpPr txBox="1">
            <a:spLocks noChangeArrowheads="1"/>
          </p:cNvSpPr>
          <p:nvPr/>
        </p:nvSpPr>
        <p:spPr bwMode="auto">
          <a:xfrm>
            <a:off x="6138863" y="1547813"/>
            <a:ext cx="302418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2000" b="1"/>
              <a:t>Тип </a:t>
            </a:r>
            <a:r>
              <a:rPr lang="en-US" sz="2000" b="1"/>
              <a:t>aM</a:t>
            </a:r>
            <a:endParaRPr lang="ru-RU" sz="2000" b="1"/>
          </a:p>
        </p:txBody>
      </p:sp>
      <p:sp>
        <p:nvSpPr>
          <p:cNvPr id="65542" name="TextBox 15"/>
          <p:cNvSpPr txBox="1">
            <a:spLocks noChangeArrowheads="1"/>
          </p:cNvSpPr>
          <p:nvPr/>
        </p:nvSpPr>
        <p:spPr bwMode="auto">
          <a:xfrm>
            <a:off x="2681288" y="6589713"/>
            <a:ext cx="7207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en-US" sz="1000" b="1"/>
              <a:t>300</a:t>
            </a:r>
            <a:r>
              <a:rPr lang="ru-RU" sz="1000" b="1"/>
              <a:t> А</a:t>
            </a:r>
          </a:p>
        </p:txBody>
      </p:sp>
      <p:sp>
        <p:nvSpPr>
          <p:cNvPr id="65543" name="TextBox 15"/>
          <p:cNvSpPr txBox="1">
            <a:spLocks noChangeArrowheads="1"/>
          </p:cNvSpPr>
          <p:nvPr/>
        </p:nvSpPr>
        <p:spPr bwMode="auto">
          <a:xfrm>
            <a:off x="8083550" y="6589713"/>
            <a:ext cx="7207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en-US" sz="1000" b="1"/>
              <a:t>300</a:t>
            </a:r>
            <a:r>
              <a:rPr lang="ru-RU" sz="1000" b="1"/>
              <a:t> А</a:t>
            </a:r>
          </a:p>
        </p:txBody>
      </p:sp>
      <p:sp>
        <p:nvSpPr>
          <p:cNvPr id="65544" name="TextBox 15"/>
          <p:cNvSpPr txBox="1">
            <a:spLocks noChangeArrowheads="1"/>
          </p:cNvSpPr>
          <p:nvPr/>
        </p:nvSpPr>
        <p:spPr bwMode="auto">
          <a:xfrm>
            <a:off x="666750" y="4657725"/>
            <a:ext cx="215900" cy="20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18000" rIns="0" bIns="18000"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000" b="1">
                <a:solidFill>
                  <a:srgbClr val="FF3300"/>
                </a:solidFill>
              </a:rPr>
              <a:t>3 </a:t>
            </a:r>
            <a:r>
              <a:rPr lang="en-US" sz="1000" b="1">
                <a:solidFill>
                  <a:srgbClr val="FF3300"/>
                </a:solidFill>
              </a:rPr>
              <a:t>s</a:t>
            </a:r>
            <a:endParaRPr lang="ru-RU" sz="1000" b="1">
              <a:solidFill>
                <a:srgbClr val="FF3300"/>
              </a:solidFill>
            </a:endParaRPr>
          </a:p>
        </p:txBody>
      </p:sp>
      <p:sp>
        <p:nvSpPr>
          <p:cNvPr id="65545" name="TextBox 15"/>
          <p:cNvSpPr txBox="1">
            <a:spLocks noChangeArrowheads="1"/>
          </p:cNvSpPr>
          <p:nvPr/>
        </p:nvSpPr>
        <p:spPr bwMode="auto">
          <a:xfrm>
            <a:off x="6715125" y="4368800"/>
            <a:ext cx="287338" cy="20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18000" rIns="0" bIns="18000"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en-US" sz="1000" b="1">
                <a:solidFill>
                  <a:srgbClr val="00FF00"/>
                </a:solidFill>
              </a:rPr>
              <a:t>12</a:t>
            </a:r>
            <a:r>
              <a:rPr lang="ru-RU" sz="1000" b="1">
                <a:solidFill>
                  <a:srgbClr val="00FF00"/>
                </a:solidFill>
              </a:rPr>
              <a:t> </a:t>
            </a:r>
            <a:r>
              <a:rPr lang="en-US" sz="1000" b="1">
                <a:solidFill>
                  <a:srgbClr val="00FF00"/>
                </a:solidFill>
              </a:rPr>
              <a:t>s</a:t>
            </a:r>
            <a:endParaRPr lang="ru-RU" sz="1000" b="1">
              <a:solidFill>
                <a:srgbClr val="00FF00"/>
              </a:solidFill>
            </a:endParaRPr>
          </a:p>
        </p:txBody>
      </p:sp>
      <p:pic>
        <p:nvPicPr>
          <p:cNvPr id="65546" name="Picture 31" descr="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02688" y="900113"/>
            <a:ext cx="1776412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7" name="Picture 32" descr="G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54538" y="900113"/>
            <a:ext cx="14176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8" name="TextBox 15"/>
          <p:cNvSpPr txBox="1">
            <a:spLocks noChangeArrowheads="1"/>
          </p:cNvSpPr>
          <p:nvPr/>
        </p:nvSpPr>
        <p:spPr bwMode="auto">
          <a:xfrm>
            <a:off x="666750" y="4068763"/>
            <a:ext cx="287338" cy="20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18000" rIns="0" bIns="18000"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000" b="1">
                <a:solidFill>
                  <a:srgbClr val="00FF00"/>
                </a:solidFill>
              </a:rPr>
              <a:t>40 </a:t>
            </a:r>
            <a:r>
              <a:rPr lang="en-US" sz="1000" b="1">
                <a:solidFill>
                  <a:srgbClr val="00FF00"/>
                </a:solidFill>
              </a:rPr>
              <a:t>s</a:t>
            </a:r>
            <a:endParaRPr lang="ru-RU" sz="1000" b="1">
              <a:solidFill>
                <a:srgbClr val="00FF00"/>
              </a:solidFill>
            </a:endParaRPr>
          </a:p>
        </p:txBody>
      </p:sp>
      <p:sp>
        <p:nvSpPr>
          <p:cNvPr id="65549" name="TextBox 15"/>
          <p:cNvSpPr txBox="1">
            <a:spLocks noChangeArrowheads="1"/>
          </p:cNvSpPr>
          <p:nvPr/>
        </p:nvSpPr>
        <p:spPr bwMode="auto">
          <a:xfrm>
            <a:off x="666750" y="3563938"/>
            <a:ext cx="358775" cy="20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18000" rIns="0" bIns="18000"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000" b="1">
                <a:solidFill>
                  <a:srgbClr val="00FF00"/>
                </a:solidFill>
              </a:rPr>
              <a:t>400 </a:t>
            </a:r>
            <a:r>
              <a:rPr lang="en-US" sz="1000" b="1">
                <a:solidFill>
                  <a:srgbClr val="00FF00"/>
                </a:solidFill>
              </a:rPr>
              <a:t>s</a:t>
            </a:r>
            <a:endParaRPr lang="ru-RU" sz="1000" b="1">
              <a:solidFill>
                <a:srgbClr val="00FF00"/>
              </a:solidFill>
            </a:endParaRPr>
          </a:p>
        </p:txBody>
      </p:sp>
      <p:sp>
        <p:nvSpPr>
          <p:cNvPr id="65550" name="Rectangle 17"/>
          <p:cNvSpPr>
            <a:spLocks noChangeArrowheads="1"/>
          </p:cNvSpPr>
          <p:nvPr/>
        </p:nvSpPr>
        <p:spPr bwMode="auto">
          <a:xfrm>
            <a:off x="306388" y="900113"/>
            <a:ext cx="36433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ru-RU" sz="1400">
                <a:solidFill>
                  <a:srgbClr val="282828"/>
                </a:solidFill>
              </a:rPr>
              <a:t>Например:  </a:t>
            </a:r>
            <a:r>
              <a:rPr lang="en-US" sz="1400">
                <a:latin typeface="Verdana" pitchFamily="34" charset="0"/>
              </a:rPr>
              <a:t>I</a:t>
            </a:r>
            <a:r>
              <a:rPr lang="ru-RU" sz="800"/>
              <a:t>ном </a:t>
            </a:r>
            <a:r>
              <a:rPr lang="ru-RU" sz="1400">
                <a:solidFill>
                  <a:srgbClr val="282828"/>
                </a:solidFill>
              </a:rPr>
              <a:t>= 50 А          6</a:t>
            </a:r>
            <a:r>
              <a:rPr lang="ru-RU" sz="1400" b="1">
                <a:solidFill>
                  <a:srgbClr val="282828"/>
                </a:solidFill>
              </a:rPr>
              <a:t> ·</a:t>
            </a:r>
            <a:r>
              <a:rPr lang="ru-RU" sz="1900" b="1">
                <a:solidFill>
                  <a:srgbClr val="282828"/>
                </a:solidFill>
              </a:rPr>
              <a:t> </a:t>
            </a:r>
            <a:r>
              <a:rPr lang="en-US" sz="1400">
                <a:latin typeface="Verdana" pitchFamily="34" charset="0"/>
              </a:rPr>
              <a:t>I</a:t>
            </a:r>
            <a:r>
              <a:rPr lang="ru-RU" sz="800"/>
              <a:t>ном </a:t>
            </a:r>
            <a:r>
              <a:rPr lang="ru-RU" sz="1400"/>
              <a:t>= 300 А</a:t>
            </a:r>
            <a:endParaRPr lang="ru-RU" sz="1900"/>
          </a:p>
        </p:txBody>
      </p:sp>
      <p:sp>
        <p:nvSpPr>
          <p:cNvPr id="65551" name="TextBox 15"/>
          <p:cNvSpPr txBox="1">
            <a:spLocks noChangeArrowheads="1"/>
          </p:cNvSpPr>
          <p:nvPr/>
        </p:nvSpPr>
        <p:spPr bwMode="auto">
          <a:xfrm>
            <a:off x="6715125" y="4081463"/>
            <a:ext cx="287338" cy="20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18000" rIns="0" bIns="18000"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000" b="1">
                <a:solidFill>
                  <a:srgbClr val="00FF00"/>
                </a:solidFill>
              </a:rPr>
              <a:t>50 </a:t>
            </a:r>
            <a:r>
              <a:rPr lang="en-US" sz="1000" b="1">
                <a:solidFill>
                  <a:srgbClr val="00FF00"/>
                </a:solidFill>
              </a:rPr>
              <a:t>s</a:t>
            </a:r>
            <a:endParaRPr lang="ru-RU" sz="1000" b="1">
              <a:solidFill>
                <a:srgbClr val="00FF00"/>
              </a:solidFill>
            </a:endParaRPr>
          </a:p>
        </p:txBody>
      </p:sp>
      <p:sp>
        <p:nvSpPr>
          <p:cNvPr id="65552" name="Line 19"/>
          <p:cNvSpPr>
            <a:spLocks noChangeShapeType="1"/>
          </p:cNvSpPr>
          <p:nvPr/>
        </p:nvSpPr>
        <p:spPr bwMode="auto">
          <a:xfrm>
            <a:off x="2322513" y="111601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5553" name="Line 20"/>
          <p:cNvSpPr>
            <a:spLocks noChangeShapeType="1"/>
          </p:cNvSpPr>
          <p:nvPr/>
        </p:nvSpPr>
        <p:spPr bwMode="auto">
          <a:xfrm flipH="1" flipV="1">
            <a:off x="3114675" y="4140200"/>
            <a:ext cx="431800" cy="865188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5554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el 1"/>
          <p:cNvSpPr>
            <a:spLocks/>
          </p:cNvSpPr>
          <p:nvPr/>
        </p:nvSpPr>
        <p:spPr bwMode="gray">
          <a:xfrm>
            <a:off x="1601788" y="468313"/>
            <a:ext cx="72009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b="1">
                <a:solidFill>
                  <a:srgbClr val="595959"/>
                </a:solidFill>
              </a:rPr>
              <a:t>Использование дифференциальной защиты</a:t>
            </a:r>
            <a:endParaRPr lang="ru-RU" sz="2000" b="1">
              <a:solidFill>
                <a:srgbClr val="595959"/>
              </a:solidFill>
            </a:endParaRPr>
          </a:p>
        </p:txBody>
      </p:sp>
      <p:sp>
        <p:nvSpPr>
          <p:cNvPr id="66562" name="TextBox 15"/>
          <p:cNvSpPr txBox="1">
            <a:spLocks noChangeArrowheads="1"/>
          </p:cNvSpPr>
          <p:nvPr/>
        </p:nvSpPr>
        <p:spPr bwMode="auto">
          <a:xfrm>
            <a:off x="377825" y="1368425"/>
            <a:ext cx="9145588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 algn="just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800" b="1">
                <a:solidFill>
                  <a:srgbClr val="282828"/>
                </a:solidFill>
              </a:rPr>
              <a:t>	</a:t>
            </a:r>
            <a:r>
              <a:rPr lang="ru-RU" sz="2000" b="1">
                <a:solidFill>
                  <a:srgbClr val="282828"/>
                </a:solidFill>
              </a:rPr>
              <a:t>СП 6.13130.2013, п. 4.13.</a:t>
            </a:r>
          </a:p>
          <a:p>
            <a:pPr marL="742950" lvl="1" indent="-285750" algn="just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800" b="1">
                <a:solidFill>
                  <a:srgbClr val="282828"/>
                </a:solidFill>
              </a:rPr>
              <a:t>	</a:t>
            </a:r>
            <a:r>
              <a:rPr lang="ru-RU" sz="1800">
                <a:solidFill>
                  <a:srgbClr val="282828"/>
                </a:solidFill>
              </a:rPr>
              <a:t>Запрещается установка в цепях питания электроприемников СПЗ устройств защитного отключения или выключателей, управляемых дифференциальным (остаточным) током, в том числе со встроенной защитой от сверхтоков.</a:t>
            </a:r>
            <a:r>
              <a:rPr lang="ru-RU" sz="1800" b="1">
                <a:solidFill>
                  <a:srgbClr val="282828"/>
                </a:solidFill>
              </a:rPr>
              <a:t> </a:t>
            </a:r>
          </a:p>
        </p:txBody>
      </p:sp>
      <p:pic>
        <p:nvPicPr>
          <p:cNvPr id="66563" name="Picture 6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3563938"/>
            <a:ext cx="1727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7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91388" y="3851275"/>
            <a:ext cx="2303462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TextBox 15"/>
          <p:cNvSpPr txBox="1">
            <a:spLocks noChangeArrowheads="1"/>
          </p:cNvSpPr>
          <p:nvPr/>
        </p:nvSpPr>
        <p:spPr bwMode="auto">
          <a:xfrm>
            <a:off x="522288" y="5791200"/>
            <a:ext cx="28797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600" b="1">
                <a:solidFill>
                  <a:srgbClr val="282828"/>
                </a:solidFill>
              </a:rPr>
              <a:t>УЗО</a:t>
            </a:r>
            <a:endParaRPr lang="ru-RU" sz="1400">
              <a:solidFill>
                <a:srgbClr val="282828"/>
              </a:solidFill>
            </a:endParaRPr>
          </a:p>
        </p:txBody>
      </p:sp>
      <p:sp>
        <p:nvSpPr>
          <p:cNvPr id="66566" name="TextBox 15"/>
          <p:cNvSpPr txBox="1">
            <a:spLocks noChangeArrowheads="1"/>
          </p:cNvSpPr>
          <p:nvPr/>
        </p:nvSpPr>
        <p:spPr bwMode="auto">
          <a:xfrm>
            <a:off x="3690938" y="5718175"/>
            <a:ext cx="28797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600" b="1">
                <a:solidFill>
                  <a:srgbClr val="282828"/>
                </a:solidFill>
              </a:rPr>
              <a:t>Дифференциальный автомат</a:t>
            </a:r>
            <a:endParaRPr lang="ru-RU" sz="1400">
              <a:solidFill>
                <a:srgbClr val="282828"/>
              </a:solidFill>
            </a:endParaRPr>
          </a:p>
        </p:txBody>
      </p:sp>
      <p:sp>
        <p:nvSpPr>
          <p:cNvPr id="66567" name="TextBox 15"/>
          <p:cNvSpPr txBox="1">
            <a:spLocks noChangeArrowheads="1"/>
          </p:cNvSpPr>
          <p:nvPr/>
        </p:nvSpPr>
        <p:spPr bwMode="auto">
          <a:xfrm>
            <a:off x="7146925" y="5573713"/>
            <a:ext cx="2879725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600" b="1">
                <a:solidFill>
                  <a:srgbClr val="282828"/>
                </a:solidFill>
              </a:rPr>
              <a:t>Блок 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600" b="1">
                <a:solidFill>
                  <a:srgbClr val="282828"/>
                </a:solidFill>
              </a:rPr>
              <a:t>дифференциальных защит</a:t>
            </a:r>
            <a:endParaRPr lang="ru-RU" sz="1400">
              <a:solidFill>
                <a:srgbClr val="282828"/>
              </a:solidFill>
            </a:endParaRPr>
          </a:p>
        </p:txBody>
      </p:sp>
      <p:pic>
        <p:nvPicPr>
          <p:cNvPr id="66568" name="Picture 11" descr="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3013" y="3706813"/>
            <a:ext cx="14605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9" name="Line 12"/>
          <p:cNvSpPr>
            <a:spLocks noChangeShapeType="1"/>
          </p:cNvSpPr>
          <p:nvPr/>
        </p:nvSpPr>
        <p:spPr bwMode="auto">
          <a:xfrm>
            <a:off x="1025525" y="3563938"/>
            <a:ext cx="2016125" cy="20161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6570" name="Line 13"/>
          <p:cNvSpPr>
            <a:spLocks noChangeShapeType="1"/>
          </p:cNvSpPr>
          <p:nvPr/>
        </p:nvSpPr>
        <p:spPr bwMode="auto">
          <a:xfrm rot="-5400000">
            <a:off x="1025525" y="3563938"/>
            <a:ext cx="2016125" cy="20161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6571" name="Line 14"/>
          <p:cNvSpPr>
            <a:spLocks noChangeShapeType="1"/>
          </p:cNvSpPr>
          <p:nvPr/>
        </p:nvSpPr>
        <p:spPr bwMode="auto">
          <a:xfrm>
            <a:off x="4194175" y="3563938"/>
            <a:ext cx="2016125" cy="20161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6572" name="Line 15"/>
          <p:cNvSpPr>
            <a:spLocks noChangeShapeType="1"/>
          </p:cNvSpPr>
          <p:nvPr/>
        </p:nvSpPr>
        <p:spPr bwMode="auto">
          <a:xfrm rot="-5400000">
            <a:off x="4194175" y="3563938"/>
            <a:ext cx="2016125" cy="20161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6573" name="Line 16"/>
          <p:cNvSpPr>
            <a:spLocks noChangeShapeType="1"/>
          </p:cNvSpPr>
          <p:nvPr/>
        </p:nvSpPr>
        <p:spPr bwMode="auto">
          <a:xfrm>
            <a:off x="7578725" y="3563938"/>
            <a:ext cx="2016125" cy="20161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6574" name="Line 17"/>
          <p:cNvSpPr>
            <a:spLocks noChangeShapeType="1"/>
          </p:cNvSpPr>
          <p:nvPr/>
        </p:nvSpPr>
        <p:spPr bwMode="auto">
          <a:xfrm rot="-5400000">
            <a:off x="7578725" y="3563938"/>
            <a:ext cx="2016125" cy="20161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6575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el 1"/>
          <p:cNvSpPr>
            <a:spLocks/>
          </p:cNvSpPr>
          <p:nvPr/>
        </p:nvSpPr>
        <p:spPr bwMode="gray">
          <a:xfrm>
            <a:off x="666750" y="468313"/>
            <a:ext cx="88566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rgbClr val="595959"/>
                </a:solidFill>
              </a:rPr>
              <a:t>Проектирование кабельной линии</a:t>
            </a:r>
          </a:p>
        </p:txBody>
      </p:sp>
      <p:sp>
        <p:nvSpPr>
          <p:cNvPr id="67586" name="TextBox 14"/>
          <p:cNvSpPr txBox="1">
            <a:spLocks noChangeArrowheads="1"/>
          </p:cNvSpPr>
          <p:nvPr/>
        </p:nvSpPr>
        <p:spPr bwMode="auto">
          <a:xfrm>
            <a:off x="882650" y="1189038"/>
            <a:ext cx="38877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400050">
              <a:buClr>
                <a:schemeClr val="accent1"/>
              </a:buClr>
              <a:buFont typeface="Verdana" pitchFamily="34" charset="0"/>
              <a:buNone/>
            </a:pPr>
            <a:r>
              <a:rPr lang="ru-RU" sz="1600" b="1"/>
              <a:t>По допустимому длительному току</a:t>
            </a:r>
          </a:p>
          <a:p>
            <a:pPr marL="400050" indent="-400050">
              <a:buClr>
                <a:schemeClr val="accent1"/>
              </a:buClr>
              <a:buFont typeface="Verdana" pitchFamily="34" charset="0"/>
              <a:buNone/>
            </a:pPr>
            <a:r>
              <a:rPr lang="ru-RU" sz="1600"/>
              <a:t>   ( в соответствии с ПУЭ, Глава 1.3 )</a:t>
            </a:r>
            <a:endParaRPr lang="en-US" sz="1600"/>
          </a:p>
        </p:txBody>
      </p:sp>
      <p:graphicFrame>
        <p:nvGraphicFramePr>
          <p:cNvPr id="87046" name="Group 6"/>
          <p:cNvGraphicFramePr>
            <a:graphicFrameLocks noGrp="1"/>
          </p:cNvGraphicFramePr>
          <p:nvPr/>
        </p:nvGraphicFramePr>
        <p:xfrm>
          <a:off x="954088" y="2341563"/>
          <a:ext cx="3744912" cy="4389437"/>
        </p:xfrm>
        <a:graphic>
          <a:graphicData uri="http://schemas.openxmlformats.org/drawingml/2006/table">
            <a:tbl>
              <a:tblPr/>
              <a:tblGrid>
                <a:gridCol w="1282700"/>
                <a:gridCol w="1238250"/>
                <a:gridCol w="1223962"/>
              </a:tblGrid>
              <a:tr h="24447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Сечение токопровод. жилы, мм</a:t>
                      </a:r>
                      <a:r>
                        <a:rPr kumimoji="0" lang="ru-RU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Ток одного 3-жильного медного, А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Ток одного 3-жильного алюмин., А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27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6,0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34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26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38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175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190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7645" name="TextBox 14"/>
          <p:cNvSpPr txBox="1">
            <a:spLocks noChangeArrowheads="1"/>
          </p:cNvSpPr>
          <p:nvPr/>
        </p:nvSpPr>
        <p:spPr bwMode="auto">
          <a:xfrm>
            <a:off x="954088" y="1908175"/>
            <a:ext cx="1223962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400050" algn="ctr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ru-RU" sz="1400"/>
              <a:t>Например:</a:t>
            </a:r>
            <a:endParaRPr lang="en-US" sz="1400"/>
          </a:p>
        </p:txBody>
      </p:sp>
      <p:sp>
        <p:nvSpPr>
          <p:cNvPr id="67646" name="TextBox 14"/>
          <p:cNvSpPr txBox="1">
            <a:spLocks noChangeArrowheads="1"/>
          </p:cNvSpPr>
          <p:nvPr/>
        </p:nvSpPr>
        <p:spPr bwMode="auto">
          <a:xfrm>
            <a:off x="5491163" y="1189038"/>
            <a:ext cx="48244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400050" algn="ctr">
              <a:buClr>
                <a:schemeClr val="accent1"/>
              </a:buClr>
              <a:buFont typeface="Verdana" pitchFamily="34" charset="0"/>
              <a:buNone/>
            </a:pPr>
            <a:r>
              <a:rPr lang="ru-RU" sz="1600" b="1"/>
              <a:t>По допустимому падению напряжения</a:t>
            </a:r>
          </a:p>
          <a:p>
            <a:pPr marL="400050" indent="-400050" algn="ctr">
              <a:buClr>
                <a:schemeClr val="accent1"/>
              </a:buClr>
              <a:buFont typeface="Verdana" pitchFamily="34" charset="0"/>
              <a:buNone/>
            </a:pPr>
            <a:r>
              <a:rPr lang="ru-RU" sz="1600"/>
              <a:t>( рекомендуем ≤ 10% при пусковом токе )</a:t>
            </a:r>
            <a:endParaRPr lang="ru-RU" sz="1600" b="1"/>
          </a:p>
        </p:txBody>
      </p:sp>
      <p:sp>
        <p:nvSpPr>
          <p:cNvPr id="67647" name="TextBox 14"/>
          <p:cNvSpPr txBox="1">
            <a:spLocks noChangeArrowheads="1"/>
          </p:cNvSpPr>
          <p:nvPr/>
        </p:nvSpPr>
        <p:spPr bwMode="auto">
          <a:xfrm>
            <a:off x="5627688" y="6084888"/>
            <a:ext cx="47593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0050" indent="-400050"/>
            <a:r>
              <a:rPr lang="ru-RU" sz="1600"/>
              <a:t>	Описание расчета приведено в Руководстве по устройству электроустановок 2009 </a:t>
            </a:r>
            <a:r>
              <a:rPr lang="en-US" sz="1600"/>
              <a:t>(Schneider,</a:t>
            </a:r>
            <a:r>
              <a:rPr lang="ru-RU" sz="1600"/>
              <a:t>глава</a:t>
            </a:r>
            <a:r>
              <a:rPr lang="en-US" sz="1600"/>
              <a:t> 3)</a:t>
            </a:r>
            <a:endParaRPr lang="en-US"/>
          </a:p>
        </p:txBody>
      </p:sp>
      <p:sp>
        <p:nvSpPr>
          <p:cNvPr id="67648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  <p:pic>
        <p:nvPicPr>
          <p:cNvPr id="67649" name="Picture 68" descr="формул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4038" y="2127250"/>
            <a:ext cx="4897437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el 1"/>
          <p:cNvSpPr>
            <a:spLocks/>
          </p:cNvSpPr>
          <p:nvPr/>
        </p:nvSpPr>
        <p:spPr bwMode="gray">
          <a:xfrm>
            <a:off x="0" y="468313"/>
            <a:ext cx="95234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b="1">
                <a:solidFill>
                  <a:srgbClr val="595959"/>
                </a:solidFill>
              </a:rPr>
              <a:t>SK-FFS -</a:t>
            </a:r>
            <a:r>
              <a:rPr lang="ru-RU"/>
              <a:t> </a:t>
            </a:r>
            <a:r>
              <a:rPr lang="ru-RU" sz="2000" b="1">
                <a:solidFill>
                  <a:srgbClr val="595959"/>
                </a:solidFill>
              </a:rPr>
              <a:t>логика запуска системы на пожаротушение - </a:t>
            </a:r>
            <a:r>
              <a:rPr lang="en-US" sz="2000" b="1">
                <a:solidFill>
                  <a:srgbClr val="595959"/>
                </a:solidFill>
              </a:rPr>
              <a:t>PF0</a:t>
            </a:r>
            <a:endParaRPr lang="ru-RU" sz="2000" b="1">
              <a:solidFill>
                <a:srgbClr val="595959"/>
              </a:solidFill>
            </a:endParaRPr>
          </a:p>
        </p:txBody>
      </p:sp>
      <p:sp>
        <p:nvSpPr>
          <p:cNvPr id="68610" name="Line 5"/>
          <p:cNvSpPr>
            <a:spLocks noChangeShapeType="1"/>
          </p:cNvSpPr>
          <p:nvPr/>
        </p:nvSpPr>
        <p:spPr bwMode="auto">
          <a:xfrm>
            <a:off x="5586413" y="16795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98330" name="Group 26"/>
          <p:cNvGraphicFramePr>
            <a:graphicFrameLocks noGrp="1"/>
          </p:cNvGraphicFramePr>
          <p:nvPr/>
        </p:nvGraphicFramePr>
        <p:xfrm>
          <a:off x="1314450" y="1331913"/>
          <a:ext cx="8064500" cy="5184775"/>
        </p:xfrm>
        <a:graphic>
          <a:graphicData uri="http://schemas.openxmlformats.org/drawingml/2006/table">
            <a:tbl>
              <a:tblPr/>
              <a:tblGrid>
                <a:gridCol w="1439863"/>
                <a:gridCol w="6624637"/>
              </a:tblGrid>
              <a:tr h="938213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Параметр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PF0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Описание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0138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Пуск только по входному сигналу РПС</a:t>
                      </a:r>
                    </a:p>
                    <a:p>
                      <a:pPr marL="0" marR="0" lvl="0" indent="0" algn="just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Состояние всех остальных пусковых сигналов, кроме РПС, не влияет на алгоритмы работы прибора.</a:t>
                      </a:r>
                    </a:p>
                  </a:txBody>
                  <a:tcPr marL="270000" marR="27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0970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Пуск без подтверждения</a:t>
                      </a:r>
                    </a:p>
                    <a:p>
                      <a:pPr marL="0" marR="0" lvl="0" indent="0" algn="just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Запуск исполнительных устройств для пожаротушения осуществляется при срабатывании хотя бы 1 из пусковых сигналов РПС, АПС или спринклерного пуска по давлению от ПД или СД.</a:t>
                      </a:r>
                    </a:p>
                  </a:txBody>
                  <a:tcPr marL="270000" marR="27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67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Пуск c подтверждением в спринклерных системах</a:t>
                      </a:r>
                    </a:p>
                    <a:p>
                      <a:pPr marL="0" marR="0" lvl="0" indent="0" algn="just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спринклерных системах запуск исполнительных устройств для пожаротушения осуществляется при срабатывании не менее 2 пусковых сигналов - один из которых должен быть АПС, а другой должен быть сигналом спринклерного пуска по давлению от ПД или СД.</a:t>
                      </a:r>
                    </a:p>
                  </a:txBody>
                  <a:tcPr marL="270000" marR="27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8628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/>
          <p:cNvSpPr>
            <a:spLocks/>
          </p:cNvSpPr>
          <p:nvPr/>
        </p:nvSpPr>
        <p:spPr bwMode="gray">
          <a:xfrm>
            <a:off x="1631950" y="468313"/>
            <a:ext cx="74295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chemeClr val="accent2"/>
                </a:solidFill>
              </a:rPr>
              <a:t>Особенности и преимущества </a:t>
            </a:r>
            <a:r>
              <a:rPr lang="en-US" sz="2000" b="1">
                <a:solidFill>
                  <a:schemeClr val="accent2"/>
                </a:solidFill>
              </a:rPr>
              <a:t>SK-FFS</a:t>
            </a:r>
            <a:r>
              <a:rPr lang="ru-RU" sz="2000" b="1">
                <a:solidFill>
                  <a:schemeClr val="accent2"/>
                </a:solidFill>
              </a:rPr>
              <a:t>  - </a:t>
            </a:r>
            <a:r>
              <a:rPr lang="en-US" sz="2000" b="1">
                <a:solidFill>
                  <a:schemeClr val="accent2"/>
                </a:solidFill>
              </a:rPr>
              <a:t> </a:t>
            </a:r>
            <a:r>
              <a:rPr lang="ru-RU" sz="2000" b="1">
                <a:solidFill>
                  <a:schemeClr val="accent2"/>
                </a:solidFill>
              </a:rPr>
              <a:t>поколение</a:t>
            </a:r>
            <a:r>
              <a:rPr lang="en-US" sz="2000" b="1">
                <a:solidFill>
                  <a:schemeClr val="accent2"/>
                </a:solidFill>
              </a:rPr>
              <a:t> III</a:t>
            </a:r>
            <a:endParaRPr lang="ru-RU" sz="1000" b="1">
              <a:solidFill>
                <a:schemeClr val="accent2"/>
              </a:solidFill>
            </a:endParaRPr>
          </a:p>
        </p:txBody>
      </p:sp>
      <p:sp>
        <p:nvSpPr>
          <p:cNvPr id="41986" name="TextBox 14"/>
          <p:cNvSpPr txBox="1">
            <a:spLocks noChangeArrowheads="1"/>
          </p:cNvSpPr>
          <p:nvPr/>
        </p:nvSpPr>
        <p:spPr bwMode="auto">
          <a:xfrm>
            <a:off x="1060450" y="1565275"/>
            <a:ext cx="8496300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2000"/>
              <a:t>Полное соответствие последней редакции </a:t>
            </a:r>
            <a:r>
              <a:rPr lang="ru-RU" sz="2000">
                <a:solidFill>
                  <a:srgbClr val="282828"/>
                </a:solidFill>
              </a:rPr>
              <a:t>ГОСТ Р 53325-2012</a:t>
            </a:r>
            <a:endParaRPr lang="ru-RU" sz="2000"/>
          </a:p>
          <a:p>
            <a:pPr marL="180975" indent="-180975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Font typeface="Verdana" pitchFamily="34" charset="0"/>
              <a:buChar char="•"/>
            </a:pPr>
            <a:r>
              <a:rPr lang="ru-RU"/>
              <a:t>Специализированный контроллер</a:t>
            </a:r>
            <a:r>
              <a:rPr lang="en-US"/>
              <a:t> WILO-FFS</a:t>
            </a:r>
            <a:endParaRPr lang="ru-RU"/>
          </a:p>
          <a:p>
            <a:pPr marL="180975" indent="-180975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Font typeface="Verdana" pitchFamily="34" charset="0"/>
              <a:buChar char="•"/>
            </a:pPr>
            <a:r>
              <a:rPr lang="ru-RU"/>
              <a:t>Значительное упрощение электрической схемы</a:t>
            </a:r>
          </a:p>
          <a:p>
            <a:pPr marL="180975" indent="-180975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2000"/>
              <a:t>4 основных канала (насосы, задвижки) + жокей-насос</a:t>
            </a:r>
          </a:p>
          <a:p>
            <a:pPr marL="180975" indent="-180975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2000"/>
              <a:t>Управление 1-фазными и 3-фазными задвижками</a:t>
            </a:r>
          </a:p>
          <a:p>
            <a:pPr marL="180975" indent="-180975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2000"/>
              <a:t>Выносной диспетчерский пульт  </a:t>
            </a:r>
            <a:r>
              <a:rPr lang="en-US" sz="2000"/>
              <a:t>SK-FFS/RC</a:t>
            </a:r>
            <a:endParaRPr lang="ru-RU" sz="2000"/>
          </a:p>
          <a:p>
            <a:pPr marL="180975" indent="-180975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2000"/>
              <a:t>Глубокая цифровая самодиагностика</a:t>
            </a:r>
          </a:p>
          <a:p>
            <a:pPr marL="180975" indent="-180975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2000"/>
              <a:t>Использование аналоговых преобразователей давления</a:t>
            </a:r>
          </a:p>
          <a:p>
            <a:pPr marL="180975" indent="-180975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Font typeface="Verdana" pitchFamily="34" charset="0"/>
              <a:buChar char="•"/>
            </a:pPr>
            <a:r>
              <a:rPr lang="ru-RU"/>
              <a:t>Параметрическая настройка уровней давления</a:t>
            </a:r>
            <a:endParaRPr lang="ru-RU" sz="2000"/>
          </a:p>
          <a:p>
            <a:pPr marL="180975" indent="-180975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2000"/>
              <a:t>Наглядный </a:t>
            </a:r>
            <a:r>
              <a:rPr lang="en-US" sz="2000"/>
              <a:t>WEB-</a:t>
            </a:r>
            <a:r>
              <a:rPr lang="ru-RU" sz="2000"/>
              <a:t>конфигуратор с ценами</a:t>
            </a:r>
          </a:p>
        </p:txBody>
      </p:sp>
      <p:sp>
        <p:nvSpPr>
          <p:cNvPr id="41987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el 1"/>
          <p:cNvSpPr>
            <a:spLocks/>
          </p:cNvSpPr>
          <p:nvPr/>
        </p:nvSpPr>
        <p:spPr bwMode="gray">
          <a:xfrm>
            <a:off x="0" y="468313"/>
            <a:ext cx="95234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 - </a:t>
            </a:r>
            <a:r>
              <a:rPr lang="ru-RU" sz="2000" b="1">
                <a:solidFill>
                  <a:srgbClr val="595959"/>
                </a:solidFill>
              </a:rPr>
              <a:t>дискретные входные сигналы </a:t>
            </a:r>
            <a:r>
              <a:rPr lang="en-US" sz="2000" b="1">
                <a:solidFill>
                  <a:srgbClr val="595959"/>
                </a:solidFill>
              </a:rPr>
              <a:t>IN0 .. IN5</a:t>
            </a:r>
            <a:endParaRPr lang="ru-RU" sz="2000" b="1">
              <a:solidFill>
                <a:srgbClr val="595959"/>
              </a:solidFill>
            </a:endParaRPr>
          </a:p>
        </p:txBody>
      </p:sp>
      <p:graphicFrame>
        <p:nvGraphicFramePr>
          <p:cNvPr id="69677" name="Group 45"/>
          <p:cNvGraphicFramePr>
            <a:graphicFrameLocks noGrp="1"/>
          </p:cNvGraphicFramePr>
          <p:nvPr/>
        </p:nvGraphicFramePr>
        <p:xfrm>
          <a:off x="306388" y="1044575"/>
          <a:ext cx="10082212" cy="5902325"/>
        </p:xfrm>
        <a:graphic>
          <a:graphicData uri="http://schemas.openxmlformats.org/drawingml/2006/table">
            <a:tbl>
              <a:tblPr/>
              <a:tblGrid>
                <a:gridCol w="2592387"/>
                <a:gridCol w="7489825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Описание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РПС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Сигнал безусловного ручного пуска системы.</a:t>
                      </a:r>
                    </a:p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 блокируется в режиме «Автоматика отключена».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АПС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Сигнал автоматического пуска системы от внешнего устройства. Блокируется в режиме «Автоматика отключена».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Сигнал спринклерного пуска системы по давлению от сигнализаторов давления (при наличии)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Останов пуска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сигнал временного останова пуска основных насосов и задвижек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Блокировка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сигнал перевода прибора в состояние «Блокировка»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Автоматика отключена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сигнал перевода прибора в режим «Автоматика отключена»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Внешняя авария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Сигнал неисправности дополнительных внешних устройств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Пробный пуск насосов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сигнал активации режима «Пробный пуск насосов»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пуск насосов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сигнал запуска основных насосов на пожаротушение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пуск задвижек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сигнал запуска задвижек на пожаротушение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пуск Канала-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сигнал пуска исполнительного устройства на Канале-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 (n = 1,2,3,4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9675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el 1"/>
          <p:cNvSpPr>
            <a:spLocks/>
          </p:cNvSpPr>
          <p:nvPr/>
        </p:nvSpPr>
        <p:spPr bwMode="gray">
          <a:xfrm>
            <a:off x="0" y="468313"/>
            <a:ext cx="95234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b="1">
                <a:solidFill>
                  <a:srgbClr val="595959"/>
                </a:solidFill>
              </a:rPr>
              <a:t>SK-FFS -</a:t>
            </a:r>
            <a:r>
              <a:rPr lang="en-US"/>
              <a:t> </a:t>
            </a:r>
            <a:r>
              <a:rPr lang="ru-RU" sz="2000" b="1">
                <a:solidFill>
                  <a:srgbClr val="595959"/>
                </a:solidFill>
              </a:rPr>
              <a:t>функции входных сигналов </a:t>
            </a:r>
            <a:r>
              <a:rPr lang="en-US" sz="2000" b="1">
                <a:solidFill>
                  <a:srgbClr val="595959"/>
                </a:solidFill>
              </a:rPr>
              <a:t>IN0..IN5 </a:t>
            </a:r>
            <a:r>
              <a:rPr lang="ru-RU" sz="2000" b="1">
                <a:solidFill>
                  <a:srgbClr val="595959"/>
                </a:solidFill>
              </a:rPr>
              <a:t>- параметры </a:t>
            </a:r>
            <a:r>
              <a:rPr lang="en-US" sz="2000" b="1">
                <a:solidFill>
                  <a:srgbClr val="595959"/>
                </a:solidFill>
              </a:rPr>
              <a:t>PL0..PL5</a:t>
            </a:r>
            <a:endParaRPr lang="ru-RU" sz="2000" b="1">
              <a:solidFill>
                <a:srgbClr val="595959"/>
              </a:solidFill>
            </a:endParaRPr>
          </a:p>
        </p:txBody>
      </p:sp>
      <p:sp>
        <p:nvSpPr>
          <p:cNvPr id="70658" name="Line 230"/>
          <p:cNvSpPr>
            <a:spLocks noChangeShapeType="1"/>
          </p:cNvSpPr>
          <p:nvPr/>
        </p:nvSpPr>
        <p:spPr bwMode="auto">
          <a:xfrm>
            <a:off x="5800725" y="16795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0659" name="Line 6"/>
          <p:cNvSpPr>
            <a:spLocks noChangeShapeType="1"/>
          </p:cNvSpPr>
          <p:nvPr/>
        </p:nvSpPr>
        <p:spPr bwMode="auto">
          <a:xfrm>
            <a:off x="5800725" y="16795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96382" name="Group 126"/>
          <p:cNvGraphicFramePr>
            <a:graphicFrameLocks noGrp="1"/>
          </p:cNvGraphicFramePr>
          <p:nvPr/>
        </p:nvGraphicFramePr>
        <p:xfrm>
          <a:off x="522288" y="900113"/>
          <a:ext cx="5756275" cy="6059487"/>
        </p:xfrm>
        <a:graphic>
          <a:graphicData uri="http://schemas.openxmlformats.org/drawingml/2006/table">
            <a:tbl>
              <a:tblPr/>
              <a:tblGrid>
                <a:gridCol w="2606675"/>
                <a:gridCol w="787400"/>
                <a:gridCol w="787400"/>
                <a:gridCol w="787400"/>
                <a:gridCol w="787400"/>
              </a:tblGrid>
              <a:tr h="287338">
                <a:tc rowSpan="3"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Функции</a:t>
                      </a:r>
                    </a:p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входного сигнала</a:t>
                      </a:r>
                    </a:p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(параметры 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PL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0 .. 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PL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5)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Тип шлейфа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без контроля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 контролем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3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Вход заблокирован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РПС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АПС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Останов пуска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Блокировка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Автоматика отключена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Внешняя авария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Пробный пуск насосов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пуск насосов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пуск задвижек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пуск Канала-1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пуск Канала-2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пуск Канала-3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пуск Канала-4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0769" name="Text Box 116"/>
          <p:cNvSpPr txBox="1">
            <a:spLocks noChangeArrowheads="1"/>
          </p:cNvSpPr>
          <p:nvPr/>
        </p:nvSpPr>
        <p:spPr bwMode="auto">
          <a:xfrm>
            <a:off x="6569075" y="1836738"/>
            <a:ext cx="38909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lnSpc>
                <a:spcPct val="110000"/>
              </a:lnSpc>
            </a:pPr>
            <a:r>
              <a:rPr lang="en-US" sz="1400" b="1"/>
              <a:t>NO</a:t>
            </a:r>
            <a:r>
              <a:rPr lang="ru-RU" sz="1400"/>
              <a:t> (</a:t>
            </a:r>
            <a:r>
              <a:rPr lang="en-US" sz="1400"/>
              <a:t>normal open</a:t>
            </a:r>
            <a:r>
              <a:rPr lang="ru-RU" sz="1400"/>
              <a:t>) – нормально разомкнутый</a:t>
            </a:r>
            <a:endParaRPr lang="en-US" sz="1400" b="1"/>
          </a:p>
          <a:p>
            <a:pPr defTabSz="914400">
              <a:lnSpc>
                <a:spcPct val="110000"/>
              </a:lnSpc>
            </a:pPr>
            <a:r>
              <a:rPr lang="en-US" sz="1400" b="1"/>
              <a:t>N</a:t>
            </a:r>
            <a:r>
              <a:rPr lang="ru-RU" sz="1400" b="1"/>
              <a:t>С</a:t>
            </a:r>
            <a:r>
              <a:rPr lang="ru-RU" sz="1400"/>
              <a:t> (</a:t>
            </a:r>
            <a:r>
              <a:rPr lang="en-US" sz="1400"/>
              <a:t>normal close</a:t>
            </a:r>
            <a:r>
              <a:rPr lang="ru-RU" sz="1400"/>
              <a:t>) – нормально замкнутый</a:t>
            </a:r>
          </a:p>
          <a:p>
            <a:pPr defTabSz="914400">
              <a:lnSpc>
                <a:spcPct val="110000"/>
              </a:lnSpc>
            </a:pPr>
            <a:endParaRPr lang="ru-RU" sz="1400"/>
          </a:p>
          <a:p>
            <a:pPr defTabSz="914400">
              <a:lnSpc>
                <a:spcPct val="110000"/>
              </a:lnSpc>
            </a:pPr>
            <a:r>
              <a:rPr lang="ru-RU" sz="1400"/>
              <a:t>Входные сигналы с контролем шлейфа контролируются на КЗ и обрыв</a:t>
            </a:r>
          </a:p>
        </p:txBody>
      </p:sp>
      <p:sp>
        <p:nvSpPr>
          <p:cNvPr id="70770" name="Text Box 117"/>
          <p:cNvSpPr txBox="1">
            <a:spLocks noChangeArrowheads="1"/>
          </p:cNvSpPr>
          <p:nvPr/>
        </p:nvSpPr>
        <p:spPr bwMode="auto">
          <a:xfrm>
            <a:off x="6569075" y="3924300"/>
            <a:ext cx="34575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lnSpc>
                <a:spcPct val="110000"/>
              </a:lnSpc>
            </a:pPr>
            <a:r>
              <a:rPr lang="ru-RU" sz="1400" b="1"/>
              <a:t>Например: </a:t>
            </a:r>
          </a:p>
          <a:p>
            <a:pPr defTabSz="914400">
              <a:lnSpc>
                <a:spcPct val="110000"/>
              </a:lnSpc>
            </a:pPr>
            <a:endParaRPr lang="ru-RU" sz="400" b="1"/>
          </a:p>
          <a:p>
            <a:pPr defTabSz="914400">
              <a:lnSpc>
                <a:spcPct val="110000"/>
              </a:lnSpc>
              <a:buFont typeface="Arial" charset="0"/>
              <a:buChar char="-"/>
            </a:pPr>
            <a:r>
              <a:rPr lang="ru-RU" sz="1400" b="1"/>
              <a:t> PL1=3</a:t>
            </a:r>
            <a:r>
              <a:rPr lang="ru-RU" sz="1400"/>
              <a:t> - вход </a:t>
            </a:r>
            <a:r>
              <a:rPr lang="ru-RU" sz="1400" b="1"/>
              <a:t>IN1</a:t>
            </a:r>
            <a:r>
              <a:rPr lang="ru-RU" sz="1400"/>
              <a:t>  -  </a:t>
            </a:r>
            <a:r>
              <a:rPr lang="ru-RU" sz="1400" b="1"/>
              <a:t>РПС</a:t>
            </a:r>
            <a:r>
              <a:rPr lang="ru-RU" sz="1400"/>
              <a:t> с контролем </a:t>
            </a:r>
          </a:p>
          <a:p>
            <a:pPr defTabSz="914400">
              <a:lnSpc>
                <a:spcPct val="110000"/>
              </a:lnSpc>
              <a:buFont typeface="Arial" charset="0"/>
              <a:buNone/>
            </a:pPr>
            <a:r>
              <a:rPr lang="ru-RU" sz="1400"/>
              <a:t>	                 шлейфа – NO</a:t>
            </a:r>
          </a:p>
          <a:p>
            <a:pPr defTabSz="914400">
              <a:lnSpc>
                <a:spcPct val="110000"/>
              </a:lnSpc>
              <a:buFont typeface="Arial" charset="0"/>
              <a:buChar char="-"/>
            </a:pPr>
            <a:endParaRPr lang="ru-RU" sz="400"/>
          </a:p>
          <a:p>
            <a:pPr defTabSz="914400">
              <a:lnSpc>
                <a:spcPct val="110000"/>
              </a:lnSpc>
              <a:buFont typeface="Arial" charset="0"/>
              <a:buChar char="-"/>
            </a:pPr>
            <a:r>
              <a:rPr lang="ru-RU" sz="1400"/>
              <a:t> </a:t>
            </a:r>
            <a:r>
              <a:rPr lang="ru-RU" sz="1400" b="1"/>
              <a:t>PL2=7</a:t>
            </a:r>
            <a:r>
              <a:rPr lang="ru-RU" sz="1400"/>
              <a:t> - вход </a:t>
            </a:r>
            <a:r>
              <a:rPr lang="ru-RU" sz="1400" b="1"/>
              <a:t>IN2  </a:t>
            </a:r>
            <a:r>
              <a:rPr lang="ru-RU" sz="1400"/>
              <a:t>-  </a:t>
            </a:r>
            <a:r>
              <a:rPr lang="ru-RU" sz="1400" b="1"/>
              <a:t>АПС</a:t>
            </a:r>
            <a:r>
              <a:rPr lang="ru-RU" sz="1400"/>
              <a:t> с контролем</a:t>
            </a:r>
          </a:p>
          <a:p>
            <a:pPr defTabSz="914400">
              <a:lnSpc>
                <a:spcPct val="110000"/>
              </a:lnSpc>
              <a:buFont typeface="Arial" charset="0"/>
              <a:buNone/>
            </a:pPr>
            <a:r>
              <a:rPr lang="ru-RU" sz="1400"/>
              <a:t>	                 шлейфа -  NO</a:t>
            </a:r>
          </a:p>
          <a:p>
            <a:pPr defTabSz="914400">
              <a:lnSpc>
                <a:spcPct val="110000"/>
              </a:lnSpc>
              <a:buFont typeface="Arial" charset="0"/>
              <a:buChar char="-"/>
            </a:pPr>
            <a:endParaRPr lang="ru-RU" sz="400"/>
          </a:p>
          <a:p>
            <a:pPr defTabSz="914400">
              <a:lnSpc>
                <a:spcPct val="110000"/>
              </a:lnSpc>
              <a:buFont typeface="Arial" charset="0"/>
              <a:buChar char="-"/>
            </a:pPr>
            <a:r>
              <a:rPr lang="ru-RU" sz="1400"/>
              <a:t> </a:t>
            </a:r>
            <a:r>
              <a:rPr lang="ru-RU" sz="1400" b="1"/>
              <a:t>PL3=0</a:t>
            </a:r>
            <a:r>
              <a:rPr lang="ru-RU" sz="1400"/>
              <a:t> - вход </a:t>
            </a:r>
            <a:r>
              <a:rPr lang="ru-RU" sz="1400" b="1"/>
              <a:t>IN3  </a:t>
            </a:r>
            <a:r>
              <a:rPr lang="ru-RU" sz="1400"/>
              <a:t>-  заблокирован</a:t>
            </a:r>
          </a:p>
        </p:txBody>
      </p:sp>
      <p:sp>
        <p:nvSpPr>
          <p:cNvPr id="70771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el 1"/>
          <p:cNvSpPr>
            <a:spLocks/>
          </p:cNvSpPr>
          <p:nvPr/>
        </p:nvSpPr>
        <p:spPr bwMode="gray">
          <a:xfrm>
            <a:off x="0" y="468313"/>
            <a:ext cx="95234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b="1">
                <a:solidFill>
                  <a:srgbClr val="595959"/>
                </a:solidFill>
              </a:rPr>
              <a:t>SK-FFS -</a:t>
            </a:r>
            <a:r>
              <a:rPr lang="ru-RU"/>
              <a:t> </a:t>
            </a:r>
            <a:r>
              <a:rPr lang="ru-RU" sz="2000" b="1">
                <a:solidFill>
                  <a:srgbClr val="595959"/>
                </a:solidFill>
              </a:rPr>
              <a:t>логика срабатывания пусковых сигналов </a:t>
            </a:r>
            <a:r>
              <a:rPr lang="en-US" b="1">
                <a:solidFill>
                  <a:srgbClr val="595959"/>
                </a:solidFill>
              </a:rPr>
              <a:t>-</a:t>
            </a:r>
            <a:r>
              <a:rPr lang="ru-RU" sz="2000" b="1">
                <a:solidFill>
                  <a:srgbClr val="595959"/>
                </a:solidFill>
              </a:rPr>
              <a:t> </a:t>
            </a:r>
            <a:r>
              <a:rPr lang="en-US" sz="2000" b="1">
                <a:solidFill>
                  <a:srgbClr val="595959"/>
                </a:solidFill>
              </a:rPr>
              <a:t>PL9</a:t>
            </a:r>
            <a:endParaRPr lang="ru-RU" sz="2000" b="1">
              <a:solidFill>
                <a:srgbClr val="595959"/>
              </a:solidFill>
            </a:endParaRPr>
          </a:p>
        </p:txBody>
      </p:sp>
      <p:graphicFrame>
        <p:nvGraphicFramePr>
          <p:cNvPr id="97344" name="Group 64"/>
          <p:cNvGraphicFramePr>
            <a:graphicFrameLocks noGrp="1"/>
          </p:cNvGraphicFramePr>
          <p:nvPr/>
        </p:nvGraphicFramePr>
        <p:xfrm>
          <a:off x="522288" y="3636963"/>
          <a:ext cx="5184775" cy="3260725"/>
        </p:xfrm>
        <a:graphic>
          <a:graphicData uri="http://schemas.openxmlformats.org/drawingml/2006/table">
            <a:tbl>
              <a:tblPr/>
              <a:tblGrid>
                <a:gridCol w="1296987"/>
                <a:gridCol w="1295400"/>
                <a:gridCol w="1296988"/>
                <a:gridCol w="1295400"/>
              </a:tblGrid>
              <a:tr h="379413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PL9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Контроль взятия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Фиксация АПС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Фиксация РПС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734" name="Text Box 62"/>
          <p:cNvSpPr txBox="1">
            <a:spLocks noChangeArrowheads="1"/>
          </p:cNvSpPr>
          <p:nvPr/>
        </p:nvSpPr>
        <p:spPr bwMode="auto">
          <a:xfrm>
            <a:off x="5922963" y="3935413"/>
            <a:ext cx="4465637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4400">
              <a:lnSpc>
                <a:spcPct val="110000"/>
              </a:lnSpc>
            </a:pPr>
            <a:r>
              <a:rPr lang="ru-RU" sz="1400"/>
              <a:t>Для битового параметра при одновременном выборе нескольких вариантов логики срабатывания их значения складываются.</a:t>
            </a:r>
          </a:p>
          <a:p>
            <a:pPr algn="just" defTabSz="914400">
              <a:lnSpc>
                <a:spcPct val="110000"/>
              </a:lnSpc>
            </a:pPr>
            <a:endParaRPr lang="ru-RU" sz="1400" b="1"/>
          </a:p>
          <a:p>
            <a:pPr algn="just" defTabSz="914400">
              <a:lnSpc>
                <a:spcPct val="110000"/>
              </a:lnSpc>
            </a:pPr>
            <a:endParaRPr lang="ru-RU" sz="1400" b="1"/>
          </a:p>
          <a:p>
            <a:pPr algn="just" defTabSz="914400">
              <a:lnSpc>
                <a:spcPct val="110000"/>
              </a:lnSpc>
            </a:pPr>
            <a:r>
              <a:rPr lang="ru-RU" sz="1400" b="1"/>
              <a:t>Например: </a:t>
            </a:r>
          </a:p>
          <a:p>
            <a:pPr algn="just" defTabSz="914400">
              <a:lnSpc>
                <a:spcPct val="110000"/>
              </a:lnSpc>
            </a:pPr>
            <a:endParaRPr lang="ru-RU" sz="400" b="1"/>
          </a:p>
          <a:p>
            <a:pPr algn="just" defTabSz="914400">
              <a:lnSpc>
                <a:spcPct val="110000"/>
              </a:lnSpc>
              <a:buFont typeface="Arial" charset="0"/>
              <a:buNone/>
            </a:pPr>
            <a:r>
              <a:rPr lang="ru-RU" sz="1400" b="1"/>
              <a:t>PL9=6</a:t>
            </a:r>
            <a:r>
              <a:rPr lang="ru-RU" sz="1400"/>
              <a:t> - все входные сигналы </a:t>
            </a:r>
            <a:r>
              <a:rPr lang="ru-RU" sz="1400" b="1"/>
              <a:t>РПС</a:t>
            </a:r>
            <a:r>
              <a:rPr lang="ru-RU" sz="1400"/>
              <a:t> срабатывают без фиксации, все входные сигналы </a:t>
            </a:r>
            <a:r>
              <a:rPr lang="ru-RU" sz="1400" b="1"/>
              <a:t>АПС</a:t>
            </a:r>
            <a:r>
              <a:rPr lang="ru-RU" sz="1400"/>
              <a:t> срабатывают с фиксацией, активирована логика контроля взятия всех пусковых сигналов при переходе в состояние «Дежурный»</a:t>
            </a:r>
          </a:p>
        </p:txBody>
      </p:sp>
      <p:sp>
        <p:nvSpPr>
          <p:cNvPr id="71735" name="Text Box 63"/>
          <p:cNvSpPr txBox="1">
            <a:spLocks noChangeArrowheads="1"/>
          </p:cNvSpPr>
          <p:nvPr/>
        </p:nvSpPr>
        <p:spPr bwMode="auto">
          <a:xfrm>
            <a:off x="306388" y="971550"/>
            <a:ext cx="101536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ru-RU" sz="1800" b="1"/>
              <a:t>Варианты логики пусковых сигналов – битовый параметр </a:t>
            </a:r>
            <a:r>
              <a:rPr lang="en-US" sz="1800" b="1"/>
              <a:t>PL9</a:t>
            </a:r>
            <a:endParaRPr lang="ru-RU" sz="1800" b="1"/>
          </a:p>
          <a:p>
            <a:pPr algn="ctr" defTabSz="914400">
              <a:lnSpc>
                <a:spcPct val="110000"/>
              </a:lnSpc>
            </a:pPr>
            <a:endParaRPr lang="en-US" sz="800" b="1"/>
          </a:p>
          <a:p>
            <a:pPr defTabSz="914400">
              <a:lnSpc>
                <a:spcPct val="110000"/>
              </a:lnSpc>
              <a:buFontTx/>
              <a:buChar char="-"/>
            </a:pPr>
            <a:r>
              <a:rPr lang="en-US" sz="1600" b="1"/>
              <a:t> </a:t>
            </a:r>
            <a:r>
              <a:rPr lang="ru-RU" sz="1600" b="1"/>
              <a:t>фиксация пусковых сигналов РПС – значение PL9  = 1</a:t>
            </a:r>
            <a:endParaRPr lang="en-US" sz="1600" b="1"/>
          </a:p>
          <a:p>
            <a:pPr defTabSz="914400">
              <a:lnSpc>
                <a:spcPct val="110000"/>
              </a:lnSpc>
            </a:pPr>
            <a:r>
              <a:rPr lang="ru-RU" sz="1400"/>
              <a:t>  Срабатывание сигналов РПС фиксируется и их дальнейшее состояние не влияет на работу прибора</a:t>
            </a:r>
          </a:p>
          <a:p>
            <a:pPr defTabSz="914400">
              <a:lnSpc>
                <a:spcPct val="110000"/>
              </a:lnSpc>
            </a:pPr>
            <a:endParaRPr lang="ru-RU" sz="800"/>
          </a:p>
          <a:p>
            <a:pPr defTabSz="914400">
              <a:lnSpc>
                <a:spcPct val="110000"/>
              </a:lnSpc>
            </a:pPr>
            <a:r>
              <a:rPr lang="ru-RU" sz="1400"/>
              <a:t>- </a:t>
            </a:r>
            <a:r>
              <a:rPr lang="ru-RU" sz="1600" b="1"/>
              <a:t>фиксация пусковых сигналов АПС – значение PL9  = 2</a:t>
            </a:r>
          </a:p>
          <a:p>
            <a:pPr defTabSz="914400">
              <a:lnSpc>
                <a:spcPct val="110000"/>
              </a:lnSpc>
            </a:pPr>
            <a:r>
              <a:rPr lang="ru-RU" sz="1400"/>
              <a:t>  Срабатывание сигналов АПС фиксируется и их дальнейшее состояние не влияет на работу прибора</a:t>
            </a:r>
          </a:p>
          <a:p>
            <a:pPr defTabSz="914400">
              <a:lnSpc>
                <a:spcPct val="110000"/>
              </a:lnSpc>
            </a:pPr>
            <a:endParaRPr lang="ru-RU" sz="800"/>
          </a:p>
          <a:p>
            <a:pPr defTabSz="914400">
              <a:lnSpc>
                <a:spcPct val="110000"/>
              </a:lnSpc>
            </a:pPr>
            <a:r>
              <a:rPr lang="ru-RU" sz="1600"/>
              <a:t>-</a:t>
            </a:r>
            <a:r>
              <a:rPr lang="ru-RU" sz="1600" b="1"/>
              <a:t> контроль взятия всех пусковых сигналов – значение </a:t>
            </a:r>
            <a:r>
              <a:rPr lang="en-US" sz="1600" b="1"/>
              <a:t>PL</a:t>
            </a:r>
            <a:r>
              <a:rPr lang="ru-RU" sz="1600" b="1"/>
              <a:t>9  = 4</a:t>
            </a:r>
            <a:endParaRPr lang="ru-RU" sz="1600"/>
          </a:p>
          <a:p>
            <a:pPr defTabSz="914400">
              <a:lnSpc>
                <a:spcPct val="110000"/>
              </a:lnSpc>
            </a:pPr>
            <a:r>
              <a:rPr lang="ru-RU" sz="1600"/>
              <a:t>  </a:t>
            </a:r>
            <a:r>
              <a:rPr lang="ru-RU" sz="1400"/>
              <a:t>При переключении в режим «Дежурный» входные пусковые сигналы контролируются на срабатывание. При этом</a:t>
            </a:r>
          </a:p>
          <a:p>
            <a:pPr defTabSz="914400">
              <a:lnSpc>
                <a:spcPct val="110000"/>
              </a:lnSpc>
            </a:pPr>
            <a:r>
              <a:rPr lang="ru-RU" sz="1400"/>
              <a:t>  сигналы в состоянии срабатывания считаются неисправными с кодом аварии – «Не взятие» соответствующего входа</a:t>
            </a:r>
            <a:endParaRPr lang="ru-RU" sz="1600"/>
          </a:p>
        </p:txBody>
      </p:sp>
      <p:sp>
        <p:nvSpPr>
          <p:cNvPr id="71736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Box 11"/>
          <p:cNvSpPr txBox="1">
            <a:spLocks noChangeArrowheads="1"/>
          </p:cNvSpPr>
          <p:nvPr/>
        </p:nvSpPr>
        <p:spPr bwMode="auto">
          <a:xfrm>
            <a:off x="1025525" y="900113"/>
            <a:ext cx="38893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800" b="1"/>
              <a:t>Без контроля шлейфа</a:t>
            </a:r>
          </a:p>
        </p:txBody>
      </p:sp>
      <p:sp>
        <p:nvSpPr>
          <p:cNvPr id="72706" name="TextBox 11"/>
          <p:cNvSpPr txBox="1">
            <a:spLocks noChangeArrowheads="1"/>
          </p:cNvSpPr>
          <p:nvPr/>
        </p:nvSpPr>
        <p:spPr bwMode="auto">
          <a:xfrm>
            <a:off x="5634038" y="900113"/>
            <a:ext cx="3455987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800" b="1"/>
              <a:t>С контролем шлейфа</a:t>
            </a:r>
          </a:p>
        </p:txBody>
      </p:sp>
      <p:sp>
        <p:nvSpPr>
          <p:cNvPr id="72707" name="Titel 1"/>
          <p:cNvSpPr>
            <a:spLocks/>
          </p:cNvSpPr>
          <p:nvPr/>
        </p:nvSpPr>
        <p:spPr bwMode="gray">
          <a:xfrm>
            <a:off x="233363" y="468313"/>
            <a:ext cx="914558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 –</a:t>
            </a:r>
            <a:r>
              <a:rPr lang="ru-RU" sz="2000" b="1">
                <a:solidFill>
                  <a:srgbClr val="595959"/>
                </a:solidFill>
              </a:rPr>
              <a:t> пример подключения</a:t>
            </a:r>
            <a:r>
              <a:rPr lang="en-US" sz="2000" b="1">
                <a:solidFill>
                  <a:srgbClr val="595959"/>
                </a:solidFill>
              </a:rPr>
              <a:t> </a:t>
            </a:r>
            <a:r>
              <a:rPr lang="ru-RU" sz="2000" b="1">
                <a:solidFill>
                  <a:srgbClr val="595959"/>
                </a:solidFill>
              </a:rPr>
              <a:t>дискретных входных сигналов</a:t>
            </a:r>
          </a:p>
        </p:txBody>
      </p:sp>
      <p:sp>
        <p:nvSpPr>
          <p:cNvPr id="72708" name="Rectangle 9"/>
          <p:cNvSpPr>
            <a:spLocks noChangeArrowheads="1"/>
          </p:cNvSpPr>
          <p:nvPr/>
        </p:nvSpPr>
        <p:spPr bwMode="auto">
          <a:xfrm>
            <a:off x="3762375" y="5508625"/>
            <a:ext cx="1008063" cy="720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709" name="Oval 13"/>
          <p:cNvSpPr>
            <a:spLocks noChangeArrowheads="1"/>
          </p:cNvSpPr>
          <p:nvPr/>
        </p:nvSpPr>
        <p:spPr bwMode="auto">
          <a:xfrm>
            <a:off x="450850" y="1117600"/>
            <a:ext cx="649288" cy="5746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710" name="Line 14"/>
          <p:cNvSpPr>
            <a:spLocks noChangeShapeType="1"/>
          </p:cNvSpPr>
          <p:nvPr/>
        </p:nvSpPr>
        <p:spPr bwMode="auto">
          <a:xfrm flipH="1">
            <a:off x="627063" y="1262063"/>
            <a:ext cx="287337" cy="288925"/>
          </a:xfrm>
          <a:prstGeom prst="line">
            <a:avLst/>
          </a:prstGeom>
          <a:noFill/>
          <a:ln w="28575">
            <a:solidFill>
              <a:srgbClr val="FE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2711" name="Line 15"/>
          <p:cNvSpPr>
            <a:spLocks noChangeShapeType="1"/>
          </p:cNvSpPr>
          <p:nvPr/>
        </p:nvSpPr>
        <p:spPr bwMode="auto">
          <a:xfrm>
            <a:off x="627063" y="1262063"/>
            <a:ext cx="288925" cy="288925"/>
          </a:xfrm>
          <a:prstGeom prst="line">
            <a:avLst/>
          </a:prstGeom>
          <a:noFill/>
          <a:ln w="28575">
            <a:solidFill>
              <a:srgbClr val="FE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2712" name="Oval 16"/>
          <p:cNvSpPr>
            <a:spLocks noChangeArrowheads="1"/>
          </p:cNvSpPr>
          <p:nvPr/>
        </p:nvSpPr>
        <p:spPr bwMode="auto">
          <a:xfrm>
            <a:off x="9377363" y="1116013"/>
            <a:ext cx="649287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713" name="Line 17"/>
          <p:cNvSpPr>
            <a:spLocks noChangeShapeType="1"/>
          </p:cNvSpPr>
          <p:nvPr/>
        </p:nvSpPr>
        <p:spPr bwMode="auto">
          <a:xfrm flipH="1">
            <a:off x="9698038" y="1273175"/>
            <a:ext cx="192087" cy="2889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2714" name="Line 18"/>
          <p:cNvSpPr>
            <a:spLocks noChangeShapeType="1"/>
          </p:cNvSpPr>
          <p:nvPr/>
        </p:nvSpPr>
        <p:spPr bwMode="auto">
          <a:xfrm>
            <a:off x="9505950" y="1273175"/>
            <a:ext cx="192088" cy="2889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2715" name="TextBox 11"/>
          <p:cNvSpPr txBox="1">
            <a:spLocks noChangeArrowheads="1"/>
          </p:cNvSpPr>
          <p:nvPr/>
        </p:nvSpPr>
        <p:spPr bwMode="auto">
          <a:xfrm>
            <a:off x="5632450" y="1331913"/>
            <a:ext cx="129698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/>
              <a:t>P.L0 = 15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/>
              <a:t>P.L1 =   3</a:t>
            </a:r>
            <a:endParaRPr lang="ru-RU" sz="1600"/>
          </a:p>
        </p:txBody>
      </p:sp>
      <p:sp>
        <p:nvSpPr>
          <p:cNvPr id="72716" name="TextBox 11"/>
          <p:cNvSpPr txBox="1">
            <a:spLocks noChangeArrowheads="1"/>
          </p:cNvSpPr>
          <p:nvPr/>
        </p:nvSpPr>
        <p:spPr bwMode="auto">
          <a:xfrm>
            <a:off x="6858000" y="1331913"/>
            <a:ext cx="129698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/>
              <a:t>P.L2 = 7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/>
              <a:t>P.L3 = 7</a:t>
            </a:r>
            <a:endParaRPr lang="ru-RU" sz="1600"/>
          </a:p>
        </p:txBody>
      </p:sp>
      <p:sp>
        <p:nvSpPr>
          <p:cNvPr id="72717" name="TextBox 11"/>
          <p:cNvSpPr txBox="1">
            <a:spLocks noChangeArrowheads="1"/>
          </p:cNvSpPr>
          <p:nvPr/>
        </p:nvSpPr>
        <p:spPr bwMode="auto">
          <a:xfrm>
            <a:off x="7937500" y="1331913"/>
            <a:ext cx="129698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/>
              <a:t>P.L4 = 0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/>
              <a:t>  P.L5 = 27</a:t>
            </a:r>
            <a:endParaRPr lang="ru-RU" sz="1600"/>
          </a:p>
        </p:txBody>
      </p:sp>
      <p:pic>
        <p:nvPicPr>
          <p:cNvPr id="72718" name="Picture 17" descr="Подключение дискретных входов Model (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388" y="2052638"/>
            <a:ext cx="4581525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9" name="Picture 18" descr="Подключение дискретных входов Model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2052638"/>
            <a:ext cx="46037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20" name="TextBox 11"/>
          <p:cNvSpPr txBox="1">
            <a:spLocks noChangeArrowheads="1"/>
          </p:cNvSpPr>
          <p:nvPr/>
        </p:nvSpPr>
        <p:spPr bwMode="auto">
          <a:xfrm>
            <a:off x="1168400" y="1331913"/>
            <a:ext cx="129698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/>
              <a:t>P.L0 = 1</a:t>
            </a:r>
            <a:r>
              <a:rPr lang="ru-RU" sz="1600"/>
              <a:t>3</a:t>
            </a:r>
            <a:endParaRPr lang="en-US" sz="1600"/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/>
              <a:t>P.L1 =   </a:t>
            </a:r>
            <a:r>
              <a:rPr lang="ru-RU" sz="1600"/>
              <a:t>1</a:t>
            </a:r>
          </a:p>
        </p:txBody>
      </p:sp>
      <p:sp>
        <p:nvSpPr>
          <p:cNvPr id="72721" name="TextBox 11"/>
          <p:cNvSpPr txBox="1">
            <a:spLocks noChangeArrowheads="1"/>
          </p:cNvSpPr>
          <p:nvPr/>
        </p:nvSpPr>
        <p:spPr bwMode="auto">
          <a:xfrm>
            <a:off x="2393950" y="1331913"/>
            <a:ext cx="129698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/>
              <a:t>P.L2 = </a:t>
            </a:r>
            <a:r>
              <a:rPr lang="ru-RU" sz="1600"/>
              <a:t>5</a:t>
            </a:r>
            <a:endParaRPr lang="en-US" sz="1600"/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/>
              <a:t>P.L3 = </a:t>
            </a:r>
            <a:r>
              <a:rPr lang="ru-RU" sz="1600"/>
              <a:t>5</a:t>
            </a:r>
          </a:p>
        </p:txBody>
      </p:sp>
      <p:sp>
        <p:nvSpPr>
          <p:cNvPr id="72722" name="TextBox 11"/>
          <p:cNvSpPr txBox="1">
            <a:spLocks noChangeArrowheads="1"/>
          </p:cNvSpPr>
          <p:nvPr/>
        </p:nvSpPr>
        <p:spPr bwMode="auto">
          <a:xfrm>
            <a:off x="3473450" y="1331913"/>
            <a:ext cx="129698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/>
              <a:t>P.L4 = 0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/>
              <a:t>  P.L5 = 2</a:t>
            </a:r>
            <a:r>
              <a:rPr lang="ru-RU" sz="1600"/>
              <a:t>5</a:t>
            </a:r>
          </a:p>
        </p:txBody>
      </p:sp>
      <p:sp>
        <p:nvSpPr>
          <p:cNvPr id="72723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el 1"/>
          <p:cNvSpPr>
            <a:spLocks/>
          </p:cNvSpPr>
          <p:nvPr/>
        </p:nvSpPr>
        <p:spPr bwMode="gray">
          <a:xfrm>
            <a:off x="233363" y="468313"/>
            <a:ext cx="936148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 –</a:t>
            </a:r>
            <a:r>
              <a:rPr lang="ru-RU" sz="2000" b="1">
                <a:solidFill>
                  <a:srgbClr val="595959"/>
                </a:solidFill>
              </a:rPr>
              <a:t> контроль шлейфов при одном</a:t>
            </a:r>
            <a:r>
              <a:rPr lang="en-US" sz="2000" b="1">
                <a:solidFill>
                  <a:srgbClr val="595959"/>
                </a:solidFill>
              </a:rPr>
              <a:t> </a:t>
            </a:r>
            <a:r>
              <a:rPr lang="ru-RU" sz="2000" b="1">
                <a:solidFill>
                  <a:srgbClr val="595959"/>
                </a:solidFill>
              </a:rPr>
              <a:t>внешнем устройстве</a:t>
            </a:r>
          </a:p>
        </p:txBody>
      </p:sp>
      <p:pic>
        <p:nvPicPr>
          <p:cNvPr id="73730" name="Picture 9" descr="контроль цепей 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1163" y="5783263"/>
            <a:ext cx="1150937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10" descr="vid-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288" y="5148263"/>
            <a:ext cx="4032250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11" descr="vid-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288" y="1477963"/>
            <a:ext cx="6529387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12" descr="vid-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2288" y="3132138"/>
            <a:ext cx="6532562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13" descr="плата 2х2 дырочки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21700" y="3348038"/>
            <a:ext cx="8572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Picture 14" descr="плата 4 дырочки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50263" y="1620838"/>
            <a:ext cx="881062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6" name="Rectangle 15"/>
          <p:cNvSpPr>
            <a:spLocks noChangeArrowheads="1"/>
          </p:cNvSpPr>
          <p:nvPr/>
        </p:nvSpPr>
        <p:spPr bwMode="auto">
          <a:xfrm>
            <a:off x="604838" y="2844800"/>
            <a:ext cx="638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ru-RU"/>
              <a:t>или</a:t>
            </a:r>
          </a:p>
        </p:txBody>
      </p:sp>
      <p:sp>
        <p:nvSpPr>
          <p:cNvPr id="73737" name="Rectangle 16"/>
          <p:cNvSpPr>
            <a:spLocks noChangeArrowheads="1"/>
          </p:cNvSpPr>
          <p:nvPr/>
        </p:nvSpPr>
        <p:spPr bwMode="auto">
          <a:xfrm>
            <a:off x="604838" y="4716463"/>
            <a:ext cx="638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ru-RU"/>
              <a:t>или</a:t>
            </a:r>
          </a:p>
        </p:txBody>
      </p:sp>
      <p:pic>
        <p:nvPicPr>
          <p:cNvPr id="73738" name="Picture 14" descr="КЗ"/>
          <p:cNvPicPr>
            <a:picLocks noChangeAspect="1" noChangeArrowheads="1"/>
          </p:cNvPicPr>
          <p:nvPr/>
        </p:nvPicPr>
        <p:blipFill>
          <a:blip r:embed="rId8"/>
          <a:srcRect b="27109"/>
          <a:stretch>
            <a:fillRect/>
          </a:stretch>
        </p:blipFill>
        <p:spPr bwMode="auto">
          <a:xfrm>
            <a:off x="7507288" y="5018088"/>
            <a:ext cx="295275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9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el 1"/>
          <p:cNvSpPr>
            <a:spLocks/>
          </p:cNvSpPr>
          <p:nvPr/>
        </p:nvSpPr>
        <p:spPr bwMode="gray">
          <a:xfrm>
            <a:off x="233363" y="468313"/>
            <a:ext cx="101536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 –</a:t>
            </a:r>
            <a:r>
              <a:rPr lang="ru-RU" sz="2000" b="1">
                <a:solidFill>
                  <a:srgbClr val="595959"/>
                </a:solidFill>
              </a:rPr>
              <a:t> контроль шлейфов при </a:t>
            </a:r>
            <a:r>
              <a:rPr lang="en-US" sz="2000" b="1">
                <a:solidFill>
                  <a:srgbClr val="595959"/>
                </a:solidFill>
              </a:rPr>
              <a:t>N </a:t>
            </a:r>
            <a:r>
              <a:rPr lang="ru-RU" sz="2000" b="1">
                <a:solidFill>
                  <a:srgbClr val="595959"/>
                </a:solidFill>
              </a:rPr>
              <a:t>внешних устройствах</a:t>
            </a:r>
          </a:p>
        </p:txBody>
      </p:sp>
      <p:pic>
        <p:nvPicPr>
          <p:cNvPr id="74754" name="Picture 11" descr="vid-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25" y="2989263"/>
            <a:ext cx="6481763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12" descr="vid-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625" y="4932363"/>
            <a:ext cx="6481763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15" descr="vid-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9625" y="1044575"/>
            <a:ext cx="6481763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18" descr="контроль цепей 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83550" y="5508625"/>
            <a:ext cx="1150938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8" name="Rectangle 19"/>
          <p:cNvSpPr>
            <a:spLocks noChangeArrowheads="1"/>
          </p:cNvSpPr>
          <p:nvPr/>
        </p:nvSpPr>
        <p:spPr bwMode="auto">
          <a:xfrm>
            <a:off x="882650" y="2484438"/>
            <a:ext cx="638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ru-RU"/>
              <a:t>или</a:t>
            </a:r>
          </a:p>
        </p:txBody>
      </p:sp>
      <p:sp>
        <p:nvSpPr>
          <p:cNvPr id="74759" name="Rectangle 20"/>
          <p:cNvSpPr>
            <a:spLocks noChangeArrowheads="1"/>
          </p:cNvSpPr>
          <p:nvPr/>
        </p:nvSpPr>
        <p:spPr bwMode="auto">
          <a:xfrm>
            <a:off x="882650" y="4448175"/>
            <a:ext cx="638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ru-RU"/>
              <a:t>или</a:t>
            </a:r>
          </a:p>
        </p:txBody>
      </p:sp>
      <p:pic>
        <p:nvPicPr>
          <p:cNvPr id="74760" name="Picture 12" descr="КЗ"/>
          <p:cNvPicPr>
            <a:picLocks noChangeAspect="1" noChangeArrowheads="1"/>
          </p:cNvPicPr>
          <p:nvPr/>
        </p:nvPicPr>
        <p:blipFill>
          <a:blip r:embed="rId6"/>
          <a:srcRect b="27109"/>
          <a:stretch>
            <a:fillRect/>
          </a:stretch>
        </p:blipFill>
        <p:spPr bwMode="auto">
          <a:xfrm>
            <a:off x="7507288" y="1836738"/>
            <a:ext cx="295275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1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el 1"/>
          <p:cNvSpPr>
            <a:spLocks/>
          </p:cNvSpPr>
          <p:nvPr/>
        </p:nvSpPr>
        <p:spPr bwMode="gray">
          <a:xfrm>
            <a:off x="233363" y="468313"/>
            <a:ext cx="101536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 –</a:t>
            </a:r>
            <a:r>
              <a:rPr lang="ru-RU" sz="2000" b="1">
                <a:solidFill>
                  <a:srgbClr val="595959"/>
                </a:solidFill>
              </a:rPr>
              <a:t> расположение платы контроля шлейфов</a:t>
            </a:r>
          </a:p>
        </p:txBody>
      </p:sp>
      <p:pic>
        <p:nvPicPr>
          <p:cNvPr id="75778" name="Picture 14" descr="гроздь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0050" y="2339975"/>
            <a:ext cx="1935163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Line 17"/>
          <p:cNvSpPr>
            <a:spLocks noChangeShapeType="1"/>
          </p:cNvSpPr>
          <p:nvPr/>
        </p:nvSpPr>
        <p:spPr bwMode="auto">
          <a:xfrm flipV="1">
            <a:off x="7939088" y="2197100"/>
            <a:ext cx="2087562" cy="2663825"/>
          </a:xfrm>
          <a:prstGeom prst="line">
            <a:avLst/>
          </a:prstGeom>
          <a:noFill/>
          <a:ln w="19050">
            <a:solidFill>
              <a:srgbClr val="FE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5780" name="Line 19"/>
          <p:cNvSpPr>
            <a:spLocks noChangeShapeType="1"/>
          </p:cNvSpPr>
          <p:nvPr/>
        </p:nvSpPr>
        <p:spPr bwMode="auto">
          <a:xfrm flipH="1" flipV="1">
            <a:off x="7939088" y="2197100"/>
            <a:ext cx="2087562" cy="2592388"/>
          </a:xfrm>
          <a:prstGeom prst="line">
            <a:avLst/>
          </a:prstGeom>
          <a:noFill/>
          <a:ln w="19050">
            <a:solidFill>
              <a:srgbClr val="FE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5781" name="Rectangle 20"/>
          <p:cNvSpPr>
            <a:spLocks noChangeArrowheads="1"/>
          </p:cNvSpPr>
          <p:nvPr/>
        </p:nvSpPr>
        <p:spPr bwMode="auto">
          <a:xfrm>
            <a:off x="8226425" y="5172075"/>
            <a:ext cx="1508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/>
              <a:t>Неправильно!</a:t>
            </a:r>
          </a:p>
        </p:txBody>
      </p:sp>
      <p:pic>
        <p:nvPicPr>
          <p:cNvPr id="75782" name="Picture 22" descr="ФОТО С МЕС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825" y="2197100"/>
            <a:ext cx="7200900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3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8" descr="пуск пожаротушение v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71550"/>
            <a:ext cx="1027112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2" name="Titel 1"/>
          <p:cNvSpPr>
            <a:spLocks/>
          </p:cNvSpPr>
          <p:nvPr/>
        </p:nvSpPr>
        <p:spPr bwMode="gray">
          <a:xfrm>
            <a:off x="0" y="422275"/>
            <a:ext cx="94900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 – </a:t>
            </a:r>
            <a:r>
              <a:rPr lang="ru-RU" sz="2000" b="1">
                <a:solidFill>
                  <a:srgbClr val="595959"/>
                </a:solidFill>
              </a:rPr>
              <a:t>подсоединение устройства дистанционного пуска (ЭДУ-513)</a:t>
            </a:r>
          </a:p>
        </p:txBody>
      </p:sp>
      <p:sp>
        <p:nvSpPr>
          <p:cNvPr id="76803" name="TextBox 7"/>
          <p:cNvSpPr txBox="1">
            <a:spLocks noChangeArrowheads="1"/>
          </p:cNvSpPr>
          <p:nvPr/>
        </p:nvSpPr>
        <p:spPr bwMode="auto">
          <a:xfrm>
            <a:off x="2428875" y="5154613"/>
            <a:ext cx="78136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en-US" sz="2000" b="1"/>
              <a:t>  P.L</a:t>
            </a:r>
            <a:r>
              <a:rPr lang="ru-RU" sz="2000" b="1"/>
              <a:t>0</a:t>
            </a:r>
            <a:r>
              <a:rPr lang="en-US" sz="2000" b="1"/>
              <a:t> </a:t>
            </a:r>
            <a:r>
              <a:rPr lang="ru-RU" sz="2000" b="1"/>
              <a:t>..</a:t>
            </a:r>
            <a:r>
              <a:rPr lang="en-US" sz="2000" b="1"/>
              <a:t> PL.</a:t>
            </a:r>
            <a:r>
              <a:rPr lang="ru-RU" sz="2000" b="1"/>
              <a:t>5</a:t>
            </a:r>
            <a:r>
              <a:rPr lang="en-US" sz="2000" b="1"/>
              <a:t> = 3 </a:t>
            </a:r>
            <a:r>
              <a:rPr lang="en-US" sz="2000"/>
              <a:t>– </a:t>
            </a:r>
            <a:r>
              <a:rPr lang="ru-RU" sz="2000"/>
              <a:t>соответствующий вход </a:t>
            </a:r>
            <a:r>
              <a:rPr lang="en-US" sz="2000"/>
              <a:t>IN0 .. IN5 </a:t>
            </a:r>
            <a:r>
              <a:rPr lang="ru-RU" sz="2000"/>
              <a:t>активирован</a:t>
            </a:r>
            <a:endParaRPr lang="en-US" sz="200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en-US" sz="2000"/>
              <a:t>                               </a:t>
            </a:r>
            <a:r>
              <a:rPr lang="ru-RU" sz="2000"/>
              <a:t>в качестве РПС с контролем шлейфа - </a:t>
            </a:r>
            <a:r>
              <a:rPr lang="en-US" sz="2000"/>
              <a:t>NO</a:t>
            </a:r>
            <a:endParaRPr lang="ru-RU" sz="2000"/>
          </a:p>
        </p:txBody>
      </p:sp>
      <p:pic>
        <p:nvPicPr>
          <p:cNvPr id="76804" name="Picture 2" descr="Y:\FFS-презентация\кнопк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900" y="4781550"/>
            <a:ext cx="166211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5400000" flipH="1" flipV="1">
            <a:off x="9097169" y="2958307"/>
            <a:ext cx="285750" cy="214312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06" name="TextBox 12"/>
          <p:cNvSpPr txBox="1">
            <a:spLocks noChangeArrowheads="1"/>
          </p:cNvSpPr>
          <p:nvPr/>
        </p:nvSpPr>
        <p:spPr bwMode="auto">
          <a:xfrm>
            <a:off x="8418513" y="3136900"/>
            <a:ext cx="11461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71438" indent="-180975" algn="ctr">
              <a:buClr>
                <a:schemeClr val="accent1"/>
              </a:buClr>
            </a:pPr>
            <a:r>
              <a:rPr lang="ru-RU" sz="1500"/>
              <a:t>оконечный</a:t>
            </a:r>
          </a:p>
          <a:p>
            <a:pPr marL="71438" indent="-180975" algn="ctr">
              <a:buClr>
                <a:schemeClr val="accent1"/>
              </a:buClr>
            </a:pPr>
            <a:r>
              <a:rPr lang="ru-RU" sz="1500"/>
              <a:t>резистор</a:t>
            </a:r>
          </a:p>
        </p:txBody>
      </p:sp>
      <p:sp>
        <p:nvSpPr>
          <p:cNvPr id="76807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el 1"/>
          <p:cNvSpPr>
            <a:spLocks/>
          </p:cNvSpPr>
          <p:nvPr/>
        </p:nvSpPr>
        <p:spPr bwMode="gray">
          <a:xfrm>
            <a:off x="233363" y="468313"/>
            <a:ext cx="101536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 </a:t>
            </a:r>
            <a:r>
              <a:rPr lang="en-US" b="1">
                <a:solidFill>
                  <a:srgbClr val="595959"/>
                </a:solidFill>
              </a:rPr>
              <a:t>-</a:t>
            </a:r>
            <a:r>
              <a:rPr lang="en-US" sz="2000" b="1">
                <a:solidFill>
                  <a:srgbClr val="595959"/>
                </a:solidFill>
              </a:rPr>
              <a:t> </a:t>
            </a:r>
            <a:r>
              <a:rPr lang="ru-RU" sz="2000" b="1">
                <a:solidFill>
                  <a:srgbClr val="595959"/>
                </a:solidFill>
              </a:rPr>
              <a:t>аналоговые входные сигналы</a:t>
            </a:r>
          </a:p>
        </p:txBody>
      </p:sp>
      <p:graphicFrame>
        <p:nvGraphicFramePr>
          <p:cNvPr id="98453" name="Group 149"/>
          <p:cNvGraphicFramePr>
            <a:graphicFrameLocks noGrp="1"/>
          </p:cNvGraphicFramePr>
          <p:nvPr/>
        </p:nvGraphicFramePr>
        <p:xfrm>
          <a:off x="306388" y="1404938"/>
          <a:ext cx="7127875" cy="4914900"/>
        </p:xfrm>
        <a:graphic>
          <a:graphicData uri="http://schemas.openxmlformats.org/drawingml/2006/table">
            <a:tbl>
              <a:tblPr/>
              <a:tblGrid>
                <a:gridCol w="1349375"/>
                <a:gridCol w="3835400"/>
                <a:gridCol w="1943100"/>
              </a:tblGrid>
              <a:tr h="677863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Аналоговый вход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Место установки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IN6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Сигнал от преобразователя давления ПД-4 - от основного Насоса-4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После насоса до обратного клапана</a:t>
                      </a: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(для определения выхода насоса на режим)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IN7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Сигнал от преобразователя давления ПД-3 - от основного Насоса-3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IN8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Сигнал от преобразователя давления ПД-2 - от основного Насоса-2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IN9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Сигнал от преобразователя давления ПД-1 - от основного Насоса-1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85825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INA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Сигнал от преобразователя давления ПД-А - в питающем трубопроводе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 питающий трубопровод</a:t>
                      </a: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(для контроля давления в системе)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INB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Сигнал от преобразователя давления ПД-В – в питающем трубопроводе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7856" name="Picture 75" descr="П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45513" y="1404938"/>
            <a:ext cx="9048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8460" name="Group 156"/>
          <p:cNvGraphicFramePr>
            <a:graphicFrameLocks noGrp="1"/>
          </p:cNvGraphicFramePr>
          <p:nvPr/>
        </p:nvGraphicFramePr>
        <p:xfrm>
          <a:off x="7867650" y="3616325"/>
          <a:ext cx="2374900" cy="2687638"/>
        </p:xfrm>
        <a:graphic>
          <a:graphicData uri="http://schemas.openxmlformats.org/drawingml/2006/table">
            <a:tbl>
              <a:tblPr/>
              <a:tblGrid>
                <a:gridCol w="1295400"/>
                <a:gridCol w="1079500"/>
              </a:tblGrid>
              <a:tr h="455613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Опция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Диапазон датчиков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Стандартно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Бар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PN25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Бар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PN40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Бар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PN60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Бар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PN100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Бар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880" name="Text Box 157"/>
          <p:cNvSpPr txBox="1">
            <a:spLocks noChangeArrowheads="1"/>
          </p:cNvSpPr>
          <p:nvPr/>
        </p:nvSpPr>
        <p:spPr bwMode="auto">
          <a:xfrm>
            <a:off x="7758113" y="3187700"/>
            <a:ext cx="2592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400" b="1"/>
              <a:t>Выбор датчиков давления</a:t>
            </a:r>
          </a:p>
        </p:txBody>
      </p:sp>
      <p:sp>
        <p:nvSpPr>
          <p:cNvPr id="77881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7"/>
          <p:cNvSpPr txBox="1">
            <a:spLocks noChangeArrowheads="1"/>
          </p:cNvSpPr>
          <p:nvPr/>
        </p:nvSpPr>
        <p:spPr bwMode="auto">
          <a:xfrm>
            <a:off x="593725" y="4959350"/>
            <a:ext cx="72009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tx1"/>
              </a:buClr>
              <a:buFont typeface="Verdana" pitchFamily="34" charset="0"/>
              <a:buChar char="•"/>
            </a:pPr>
            <a:r>
              <a:rPr lang="ru-RU" sz="1600"/>
              <a:t>Параметрическая настройка давления с панели управления</a:t>
            </a:r>
          </a:p>
          <a:p>
            <a:pPr marL="180975" indent="-180975">
              <a:lnSpc>
                <a:spcPct val="110000"/>
              </a:lnSpc>
              <a:buClr>
                <a:schemeClr val="tx1"/>
              </a:buClr>
              <a:buFont typeface="Verdana" pitchFamily="34" charset="0"/>
              <a:buChar char="•"/>
            </a:pPr>
            <a:r>
              <a:rPr lang="ru-RU" sz="1600"/>
              <a:t>Контроль линии связи 4-20мА без дополнит.платы контроля шлейфа</a:t>
            </a:r>
          </a:p>
          <a:p>
            <a:pPr marL="180975" indent="-180975">
              <a:lnSpc>
                <a:spcPct val="110000"/>
              </a:lnSpc>
              <a:buClr>
                <a:schemeClr val="tx1"/>
              </a:buClr>
              <a:buFont typeface="Verdana" pitchFamily="34" charset="0"/>
              <a:buChar char="•"/>
            </a:pPr>
            <a:r>
              <a:rPr lang="ru-RU" sz="1600"/>
              <a:t>Непрерывный контроль исправности самого преобразователя</a:t>
            </a:r>
          </a:p>
          <a:p>
            <a:pPr marL="180975" indent="-180975">
              <a:lnSpc>
                <a:spcPct val="110000"/>
              </a:lnSpc>
              <a:buClr>
                <a:schemeClr val="tx1"/>
              </a:buClr>
              <a:buFont typeface="Verdana" pitchFamily="34" charset="0"/>
              <a:buChar char="•"/>
            </a:pPr>
            <a:r>
              <a:rPr lang="ru-RU" sz="1600"/>
              <a:t>Выше надежность (герметичный, нет контактов)</a:t>
            </a:r>
          </a:p>
          <a:p>
            <a:pPr marL="180975" indent="-180975">
              <a:lnSpc>
                <a:spcPct val="110000"/>
              </a:lnSpc>
              <a:buClr>
                <a:schemeClr val="tx1"/>
              </a:buClr>
              <a:buFont typeface="Verdana" pitchFamily="34" charset="0"/>
              <a:buChar char="•"/>
            </a:pPr>
            <a:r>
              <a:rPr lang="ru-RU" sz="1600"/>
              <a:t>Долговременная стабильность</a:t>
            </a:r>
          </a:p>
          <a:p>
            <a:pPr marL="180975" indent="-180975">
              <a:lnSpc>
                <a:spcPct val="110000"/>
              </a:lnSpc>
              <a:buClr>
                <a:schemeClr val="tx1"/>
              </a:buClr>
              <a:buFont typeface="Verdana" pitchFamily="34" charset="0"/>
              <a:buChar char="•"/>
            </a:pPr>
            <a:r>
              <a:rPr lang="ru-RU" sz="1600"/>
              <a:t>Контроль выхода на режим по перепаду давления</a:t>
            </a:r>
          </a:p>
        </p:txBody>
      </p:sp>
      <p:pic>
        <p:nvPicPr>
          <p:cNvPr id="78850" name="Picture 13" descr="MBS19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94650" y="1620838"/>
            <a:ext cx="116840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4" descr="Y:\FFS-презентация\PS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1963" y="5005388"/>
            <a:ext cx="1309687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 rot="5400000">
            <a:off x="8046245" y="5041106"/>
            <a:ext cx="1439862" cy="13684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8010526" y="5005387"/>
            <a:ext cx="1439862" cy="14398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54" name="Titel 1"/>
          <p:cNvSpPr>
            <a:spLocks/>
          </p:cNvSpPr>
          <p:nvPr/>
        </p:nvSpPr>
        <p:spPr bwMode="gray">
          <a:xfrm>
            <a:off x="233363" y="468313"/>
            <a:ext cx="943451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 </a:t>
            </a:r>
            <a:r>
              <a:rPr lang="ru-RU" sz="2000" b="1">
                <a:solidFill>
                  <a:srgbClr val="595959"/>
                </a:solidFill>
              </a:rPr>
              <a:t>-</a:t>
            </a:r>
            <a:r>
              <a:rPr lang="en-US" sz="2000" b="1">
                <a:solidFill>
                  <a:srgbClr val="595959"/>
                </a:solidFill>
              </a:rPr>
              <a:t> </a:t>
            </a:r>
            <a:r>
              <a:rPr lang="ru-RU" sz="2000" b="1">
                <a:solidFill>
                  <a:srgbClr val="595959"/>
                </a:solidFill>
              </a:rPr>
              <a:t>подключение преобразователя давления </a:t>
            </a:r>
            <a:r>
              <a:rPr lang="en-US" sz="2000" b="1">
                <a:solidFill>
                  <a:srgbClr val="595959"/>
                </a:solidFill>
              </a:rPr>
              <a:t>MBS1900</a:t>
            </a:r>
            <a:endParaRPr lang="ru-RU" sz="2000" b="1">
              <a:solidFill>
                <a:srgbClr val="595959"/>
              </a:solidFill>
            </a:endParaRPr>
          </a:p>
        </p:txBody>
      </p:sp>
      <p:sp>
        <p:nvSpPr>
          <p:cNvPr id="78855" name="Rectangle 22"/>
          <p:cNvSpPr>
            <a:spLocks noChangeArrowheads="1"/>
          </p:cNvSpPr>
          <p:nvPr/>
        </p:nvSpPr>
        <p:spPr bwMode="auto">
          <a:xfrm>
            <a:off x="777875" y="4595813"/>
            <a:ext cx="5927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ru-RU" sz="1600" b="1"/>
              <a:t>Преимущества аналогового преобразователя давления</a:t>
            </a:r>
            <a:r>
              <a:rPr lang="ru-RU" sz="1600"/>
              <a:t>:</a:t>
            </a:r>
          </a:p>
        </p:txBody>
      </p:sp>
      <p:pic>
        <p:nvPicPr>
          <p:cNvPr id="78856" name="Picture 12" descr="ПОДКЛЮЧЕНИЕ mbs19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2650" y="1028700"/>
            <a:ext cx="5905500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7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el 1"/>
          <p:cNvSpPr>
            <a:spLocks/>
          </p:cNvSpPr>
          <p:nvPr/>
        </p:nvSpPr>
        <p:spPr bwMode="gray">
          <a:xfrm>
            <a:off x="2538413" y="468313"/>
            <a:ext cx="58801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rgbClr val="595959"/>
                </a:solidFill>
              </a:rPr>
              <a:t>Обозначение приборов </a:t>
            </a:r>
            <a:r>
              <a:rPr lang="en-US" sz="2000" b="1">
                <a:solidFill>
                  <a:srgbClr val="595959"/>
                </a:solidFill>
              </a:rPr>
              <a:t>SK-FFS</a:t>
            </a:r>
            <a:endParaRPr lang="ru-RU" sz="2000" b="1">
              <a:solidFill>
                <a:srgbClr val="595959"/>
              </a:solidFill>
            </a:endParaRPr>
          </a:p>
        </p:txBody>
      </p:sp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0" y="1065213"/>
            <a:ext cx="104902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3600">
                <a:solidFill>
                  <a:srgbClr val="FF0000"/>
                </a:solidFill>
              </a:rPr>
              <a:t>SK-FFS/2-7,5(18A)/J-6,3A/V-3~1,0A/X8/T2</a:t>
            </a:r>
            <a:endParaRPr lang="ru-RU" sz="3600">
              <a:solidFill>
                <a:srgbClr val="FF0000"/>
              </a:solidFill>
            </a:endParaRPr>
          </a:p>
        </p:txBody>
      </p:sp>
      <p:graphicFrame>
        <p:nvGraphicFramePr>
          <p:cNvPr id="43085" name="Group 77"/>
          <p:cNvGraphicFramePr>
            <a:graphicFrameLocks noGrp="1"/>
          </p:cNvGraphicFramePr>
          <p:nvPr/>
        </p:nvGraphicFramePr>
        <p:xfrm>
          <a:off x="917575" y="1851025"/>
          <a:ext cx="9429750" cy="5045075"/>
        </p:xfrm>
        <a:graphic>
          <a:graphicData uri="http://schemas.openxmlformats.org/drawingml/2006/table">
            <a:tbl>
              <a:tblPr/>
              <a:tblGrid>
                <a:gridCol w="2135188"/>
                <a:gridCol w="1719262"/>
                <a:gridCol w="1720850"/>
                <a:gridCol w="1719263"/>
                <a:gridCol w="2135187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SK-FFS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тип прибора - прибор управления пожарный (ППУ)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количество основных насосов (включая резервные) - от 2 до 4 насоов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7,5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мощность основных насосов - от 0,75 кВт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18А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максимальный номинальный ток основных насосов - от 2,5 А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57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Дополнительные опции (возможны изменения):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/J-6,3A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жокей-насос - максимальный номинальный ток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/V-3~1,0A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задвижка - количество, тип и токовая характеристика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/V-3~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- 3-фазная электрозадвижка (1 шт.)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/V2-3~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- 3-фазные электрозадвижки (2 шт.)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/V-1~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- 1-фазная электрозадвижка (1 шт.)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/V2-1~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- 1-фазные электрозадвижки (2 шт.)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Опция управления 3-фазными задвижками допускает управление </a:t>
                      </a:r>
                      <a:b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1-фазными задвижками.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4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/Х8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16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дополнительные выходные реле (NO) – 8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шт.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(16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шт.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/SS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плавный пуск основных насосов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/D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дополнительное управление дизелем и РИП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/Т1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для неотапливаемых помещений при Т = -25+40 С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/Т2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для улицы при Т = -40+40 С (до 15 кВт - 2 насоса)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/PN25  (40,60,100)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диапазон датчиков давления – 25 (40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, 60,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Бар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/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SP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раздельная установка насосов в 2-х резервуарах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/M2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2-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мя вводами без встроенного АВР (необходимо электроснабжение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I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категории)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3082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7"/>
          <p:cNvSpPr txBox="1">
            <a:spLocks noChangeArrowheads="1"/>
          </p:cNvSpPr>
          <p:nvPr/>
        </p:nvSpPr>
        <p:spPr bwMode="auto">
          <a:xfrm>
            <a:off x="306388" y="900113"/>
            <a:ext cx="6119812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just">
              <a:lnSpc>
                <a:spcPct val="110000"/>
              </a:lnSpc>
              <a:spcAft>
                <a:spcPct val="70000"/>
              </a:spcAft>
              <a:buClr>
                <a:schemeClr val="tx1"/>
              </a:buClr>
              <a:buFont typeface="Verdana" pitchFamily="34" charset="0"/>
              <a:buChar char="•"/>
            </a:pPr>
            <a:r>
              <a:rPr lang="ru-RU" sz="2000"/>
              <a:t>аналоговые преобразователи давления (ПД) не являются "сигнализаторами давления" и не подлежат сертификации по ГОСТ Р 51052-2002</a:t>
            </a:r>
          </a:p>
          <a:p>
            <a:pPr marL="180975" indent="-180975" algn="just">
              <a:lnSpc>
                <a:spcPct val="110000"/>
              </a:lnSpc>
              <a:spcAft>
                <a:spcPct val="70000"/>
              </a:spcAft>
              <a:buClr>
                <a:schemeClr val="tx1"/>
              </a:buClr>
              <a:buFont typeface="Verdana" pitchFamily="34" charset="0"/>
              <a:buChar char="•"/>
            </a:pPr>
            <a:r>
              <a:rPr lang="ru-RU" sz="2000"/>
              <a:t>преобразователи давления имеют сертификат об утверждении типа средств измерений</a:t>
            </a:r>
          </a:p>
          <a:p>
            <a:pPr marL="180975" indent="-180975" algn="just">
              <a:lnSpc>
                <a:spcPct val="110000"/>
              </a:lnSpc>
              <a:spcAft>
                <a:spcPct val="70000"/>
              </a:spcAft>
              <a:buClr>
                <a:schemeClr val="tx1"/>
              </a:buClr>
              <a:buFont typeface="Verdana" pitchFamily="34" charset="0"/>
              <a:buChar char="•"/>
            </a:pPr>
            <a:r>
              <a:rPr lang="ru-RU" sz="2000"/>
              <a:t>в соответствии с ТУ № 4371-003-45876126-2009 на прибор SK-FFS преобразователи давления являются частью прибора. Таким образом, прибор непосредственно принимает физическую величину - давление</a:t>
            </a:r>
          </a:p>
          <a:p>
            <a:pPr marL="180975" indent="-180975" algn="just">
              <a:lnSpc>
                <a:spcPct val="110000"/>
              </a:lnSpc>
              <a:spcAft>
                <a:spcPct val="70000"/>
              </a:spcAft>
              <a:buClr>
                <a:schemeClr val="tx1"/>
              </a:buClr>
              <a:buFont typeface="Verdana" pitchFamily="34" charset="0"/>
              <a:buChar char="•"/>
            </a:pPr>
            <a:r>
              <a:rPr lang="ru-RU" sz="2000"/>
              <a:t>сертификационные испытания производились на приборе SK-FFS в полной комплектации, включая преобразователи давления</a:t>
            </a:r>
          </a:p>
          <a:p>
            <a:pPr marL="180975" indent="-180975" algn="just">
              <a:lnSpc>
                <a:spcPct val="110000"/>
              </a:lnSpc>
              <a:spcAft>
                <a:spcPct val="70000"/>
              </a:spcAft>
              <a:buClr>
                <a:schemeClr val="tx1"/>
              </a:buClr>
              <a:buFont typeface="Verdana" pitchFamily="34" charset="0"/>
              <a:buChar char="•"/>
            </a:pPr>
            <a:r>
              <a:rPr lang="ru-RU"/>
              <a:t>преобразователи давления входят в стандартный комплект поставки</a:t>
            </a:r>
          </a:p>
        </p:txBody>
      </p:sp>
      <p:sp>
        <p:nvSpPr>
          <p:cNvPr id="79874" name="Titel 1"/>
          <p:cNvSpPr>
            <a:spLocks/>
          </p:cNvSpPr>
          <p:nvPr/>
        </p:nvSpPr>
        <p:spPr bwMode="gray">
          <a:xfrm>
            <a:off x="233363" y="468313"/>
            <a:ext cx="943451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 </a:t>
            </a:r>
            <a:r>
              <a:rPr lang="ru-RU" sz="2000" b="1">
                <a:solidFill>
                  <a:srgbClr val="595959"/>
                </a:solidFill>
              </a:rPr>
              <a:t>-</a:t>
            </a:r>
            <a:r>
              <a:rPr lang="en-US" sz="2000" b="1">
                <a:solidFill>
                  <a:srgbClr val="595959"/>
                </a:solidFill>
              </a:rPr>
              <a:t> </a:t>
            </a:r>
            <a:r>
              <a:rPr lang="ru-RU" sz="2000" b="1">
                <a:solidFill>
                  <a:srgbClr val="595959"/>
                </a:solidFill>
              </a:rPr>
              <a:t>использование преобразователей давления</a:t>
            </a:r>
          </a:p>
        </p:txBody>
      </p:sp>
      <p:sp>
        <p:nvSpPr>
          <p:cNvPr id="79875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  <p:pic>
        <p:nvPicPr>
          <p:cNvPr id="79878" name="Picture 6" descr="Коробка и П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0513" y="1044575"/>
            <a:ext cx="3890962" cy="5616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el 1"/>
          <p:cNvSpPr>
            <a:spLocks/>
          </p:cNvSpPr>
          <p:nvPr/>
        </p:nvSpPr>
        <p:spPr bwMode="gray">
          <a:xfrm>
            <a:off x="0" y="468313"/>
            <a:ext cx="95234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</a:t>
            </a:r>
            <a:r>
              <a:rPr lang="ru-RU" sz="2000" b="1">
                <a:solidFill>
                  <a:srgbClr val="595959"/>
                </a:solidFill>
              </a:rPr>
              <a:t> – месторасположение преобразователей давления (ПД)</a:t>
            </a:r>
          </a:p>
        </p:txBody>
      </p:sp>
      <p:sp>
        <p:nvSpPr>
          <p:cNvPr id="80899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  <p:pic>
        <p:nvPicPr>
          <p:cNvPr id="80901" name="Picture 5" descr="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1187450"/>
            <a:ext cx="9955212" cy="5575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el 1"/>
          <p:cNvSpPr>
            <a:spLocks/>
          </p:cNvSpPr>
          <p:nvPr/>
        </p:nvSpPr>
        <p:spPr bwMode="gray">
          <a:xfrm>
            <a:off x="0" y="468313"/>
            <a:ext cx="97393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</a:t>
            </a:r>
            <a:r>
              <a:rPr lang="ru-RU" sz="2000" b="1">
                <a:solidFill>
                  <a:srgbClr val="595959"/>
                </a:solidFill>
              </a:rPr>
              <a:t> – контроль выхода</a:t>
            </a:r>
            <a:r>
              <a:rPr lang="en-US" sz="2000" b="1">
                <a:solidFill>
                  <a:srgbClr val="595959"/>
                </a:solidFill>
              </a:rPr>
              <a:t> </a:t>
            </a:r>
            <a:r>
              <a:rPr lang="ru-RU" sz="2000" b="1">
                <a:solidFill>
                  <a:srgbClr val="595959"/>
                </a:solidFill>
              </a:rPr>
              <a:t>на режим</a:t>
            </a:r>
            <a:r>
              <a:rPr lang="en-US" sz="2000" b="1">
                <a:solidFill>
                  <a:srgbClr val="595959"/>
                </a:solidFill>
              </a:rPr>
              <a:t> </a:t>
            </a:r>
            <a:r>
              <a:rPr lang="ru-RU" sz="2000" b="1">
                <a:solidFill>
                  <a:srgbClr val="595959"/>
                </a:solidFill>
              </a:rPr>
              <a:t>основных</a:t>
            </a:r>
            <a:r>
              <a:rPr lang="ru-RU"/>
              <a:t> </a:t>
            </a:r>
            <a:r>
              <a:rPr lang="ru-RU" b="1">
                <a:solidFill>
                  <a:srgbClr val="595959"/>
                </a:solidFill>
              </a:rPr>
              <a:t>насосов</a:t>
            </a:r>
          </a:p>
        </p:txBody>
      </p:sp>
      <p:sp>
        <p:nvSpPr>
          <p:cNvPr id="81922" name="Rectangle 11"/>
          <p:cNvSpPr>
            <a:spLocks noChangeArrowheads="1"/>
          </p:cNvSpPr>
          <p:nvPr/>
        </p:nvSpPr>
        <p:spPr bwMode="auto">
          <a:xfrm>
            <a:off x="2106613" y="1389063"/>
            <a:ext cx="63198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 b="1"/>
              <a:t>P.F5</a:t>
            </a:r>
            <a:r>
              <a:rPr lang="en-US" sz="1600"/>
              <a:t> – </a:t>
            </a:r>
            <a:r>
              <a:rPr lang="ru-RU" sz="1600" b="1"/>
              <a:t>логика контроля выхода на режим основных насосов</a:t>
            </a:r>
            <a:endParaRPr lang="en-US" sz="1600" b="1"/>
          </a:p>
        </p:txBody>
      </p:sp>
      <p:graphicFrame>
        <p:nvGraphicFramePr>
          <p:cNvPr id="98310" name="Group 6"/>
          <p:cNvGraphicFramePr>
            <a:graphicFrameLocks noGrp="1"/>
          </p:cNvGraphicFramePr>
          <p:nvPr/>
        </p:nvGraphicFramePr>
        <p:xfrm>
          <a:off x="1890713" y="2041525"/>
          <a:ext cx="6696075" cy="3052763"/>
        </p:xfrm>
        <a:graphic>
          <a:graphicData uri="http://schemas.openxmlformats.org/drawingml/2006/table">
            <a:tbl>
              <a:tblPr/>
              <a:tblGrid>
                <a:gridCol w="1079500"/>
                <a:gridCol w="2162175"/>
                <a:gridCol w="3454400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Значение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Рекомендации по применению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Контроль по перепаду давления по датчикам ПД-1, ПД-2, ПД-3, ПД-4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Для систем с наличием давления на входе (системы с подпором)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Контроль по значению давления по датчикам ПД-1, ПД-2, ПД-3, ПД-4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Для систем, использующих резервуар, водоём и т.д. (системы без подпора)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Контроль по значению давления по датчикам ПД-А + ПД-В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Для дренчерных систем с 2 погружными насосами со встроенными обратными клапанами (если нельзя установить ПД-1,2)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1945" name="Text Box 32"/>
          <p:cNvSpPr txBox="1">
            <a:spLocks noChangeArrowheads="1"/>
          </p:cNvSpPr>
          <p:nvPr/>
        </p:nvSpPr>
        <p:spPr bwMode="auto">
          <a:xfrm>
            <a:off x="1963738" y="5499100"/>
            <a:ext cx="66960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sz="1600" b="1"/>
              <a:t>P.T5</a:t>
            </a:r>
            <a:r>
              <a:rPr lang="en-US" sz="1600"/>
              <a:t> – </a:t>
            </a:r>
            <a:r>
              <a:rPr lang="ru-RU" sz="1600" b="1"/>
              <a:t>задержка контроля выхода на режим основных насосов</a:t>
            </a:r>
          </a:p>
          <a:p>
            <a:pPr defTabSz="914400"/>
            <a:endParaRPr lang="ru-RU" sz="1600" b="1"/>
          </a:p>
          <a:p>
            <a:pPr defTabSz="914400"/>
            <a:r>
              <a:rPr lang="en-US" sz="1600" b="1"/>
              <a:t>P.P5</a:t>
            </a:r>
            <a:r>
              <a:rPr lang="en-US" sz="1600"/>
              <a:t> – </a:t>
            </a:r>
            <a:r>
              <a:rPr lang="ru-RU" sz="1600" b="1"/>
              <a:t>уставка контроля выхода на режим основных насосов</a:t>
            </a:r>
          </a:p>
        </p:txBody>
      </p:sp>
      <p:sp>
        <p:nvSpPr>
          <p:cNvPr id="81946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/>
          </p:cNvSpPr>
          <p:nvPr/>
        </p:nvSpPr>
        <p:spPr bwMode="gray">
          <a:xfrm>
            <a:off x="203200" y="419100"/>
            <a:ext cx="90725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  <a:defRPr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SK-FFS –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подсоединение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2-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х сигнализаторов давления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POTTER PS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2946" name="Picture 4" descr="Y:\FFS-презентация\PS1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263" y="4281488"/>
            <a:ext cx="1500187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4" descr="Y:\FFS-презентация\СХЕМА POT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513" y="5938838"/>
            <a:ext cx="2143125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7" descr="подключение POTTER PS new v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050" y="1136650"/>
            <a:ext cx="10469563" cy="385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9" name="TextBox 7"/>
          <p:cNvSpPr txBox="1">
            <a:spLocks noChangeArrowheads="1"/>
          </p:cNvSpPr>
          <p:nvPr/>
        </p:nvSpPr>
        <p:spPr bwMode="auto">
          <a:xfrm>
            <a:off x="2428875" y="4459288"/>
            <a:ext cx="8102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en-US" sz="2000" b="1"/>
              <a:t>  P.L</a:t>
            </a:r>
            <a:r>
              <a:rPr lang="ru-RU" sz="2000" b="1"/>
              <a:t>0</a:t>
            </a:r>
            <a:r>
              <a:rPr lang="en-US" sz="2000" b="1"/>
              <a:t> </a:t>
            </a:r>
            <a:r>
              <a:rPr lang="ru-RU" sz="2000" b="1"/>
              <a:t>..</a:t>
            </a:r>
            <a:r>
              <a:rPr lang="en-US" sz="2000" b="1"/>
              <a:t> PL.</a:t>
            </a:r>
            <a:r>
              <a:rPr lang="ru-RU" sz="2000" b="1"/>
              <a:t>5</a:t>
            </a:r>
            <a:r>
              <a:rPr lang="en-US" sz="2000" b="1"/>
              <a:t> = 11 </a:t>
            </a:r>
            <a:r>
              <a:rPr lang="en-US" sz="2000"/>
              <a:t>– </a:t>
            </a:r>
            <a:r>
              <a:rPr lang="ru-RU" sz="2000"/>
              <a:t>соответствующий вход </a:t>
            </a:r>
            <a:r>
              <a:rPr lang="en-US" sz="2000"/>
              <a:t>IN0 .. IN5 </a:t>
            </a:r>
            <a:r>
              <a:rPr lang="ru-RU" sz="2000"/>
              <a:t>активирован</a:t>
            </a:r>
            <a:endParaRPr lang="en-US" sz="200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en-US" sz="2000"/>
              <a:t>                               </a:t>
            </a:r>
            <a:r>
              <a:rPr lang="ru-RU" sz="2000"/>
              <a:t>   в качестве СД с контролем шлейфа - </a:t>
            </a:r>
            <a:r>
              <a:rPr lang="en-US" sz="2000"/>
              <a:t>NO</a:t>
            </a:r>
            <a:endParaRPr lang="ru-RU" sz="2000"/>
          </a:p>
        </p:txBody>
      </p:sp>
      <p:sp>
        <p:nvSpPr>
          <p:cNvPr id="82950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  <p:sp>
        <p:nvSpPr>
          <p:cNvPr id="82951" name="TextBox 7"/>
          <p:cNvSpPr txBox="1">
            <a:spLocks noChangeArrowheads="1"/>
          </p:cNvSpPr>
          <p:nvPr/>
        </p:nvSpPr>
        <p:spPr bwMode="auto">
          <a:xfrm>
            <a:off x="2573338" y="5364163"/>
            <a:ext cx="78136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just"/>
            <a:r>
              <a:rPr lang="ru-RU" sz="1400"/>
              <a:t>СП 5.13130.2009</a:t>
            </a:r>
            <a:r>
              <a:rPr lang="en-US" sz="1400"/>
              <a:t>, </a:t>
            </a:r>
            <a:r>
              <a:rPr lang="ru-RU" sz="1400"/>
              <a:t>п.12.1.1 </a:t>
            </a:r>
          </a:p>
          <a:p>
            <a:pPr marL="180975" indent="-180975" algn="just"/>
            <a:r>
              <a:rPr lang="ru-RU" sz="1400"/>
              <a:t>Аппаратура управления установок пожаротушения должна обеспечивать:</a:t>
            </a:r>
          </a:p>
          <a:p>
            <a:pPr marL="180975" indent="-180975" algn="just"/>
            <a:r>
              <a:rPr lang="ru-RU" sz="1400"/>
              <a:t>а) формирование команды на автоматический пуск установки пожаротушения при срабатывании двух или более пожарных извещателей, а для установок водяного и пенного пожаротушения допускается формирование команды от двух сигнализаторов давления. Включение сигнализаторов давления должно осуществляться по логической схеме «или».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el 1"/>
          <p:cNvSpPr>
            <a:spLocks/>
          </p:cNvSpPr>
          <p:nvPr/>
        </p:nvSpPr>
        <p:spPr bwMode="gray">
          <a:xfrm>
            <a:off x="203200" y="419100"/>
            <a:ext cx="90725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 – </a:t>
            </a:r>
            <a:r>
              <a:rPr lang="ru-RU" sz="2000" b="1">
                <a:solidFill>
                  <a:srgbClr val="595959"/>
                </a:solidFill>
              </a:rPr>
              <a:t>подсоединение </a:t>
            </a:r>
            <a:r>
              <a:rPr lang="en-US" sz="2000" b="1">
                <a:solidFill>
                  <a:srgbClr val="595959"/>
                </a:solidFill>
              </a:rPr>
              <a:t>1</a:t>
            </a:r>
            <a:r>
              <a:rPr lang="ru-RU" sz="2000" b="1">
                <a:solidFill>
                  <a:srgbClr val="595959"/>
                </a:solidFill>
              </a:rPr>
              <a:t> сигнализатора давления </a:t>
            </a:r>
            <a:r>
              <a:rPr lang="en-US" sz="2000" b="1">
                <a:solidFill>
                  <a:srgbClr val="595959"/>
                </a:solidFill>
              </a:rPr>
              <a:t>POTTER PS</a:t>
            </a:r>
            <a:endParaRPr lang="ru-RU" sz="2000" b="1">
              <a:solidFill>
                <a:srgbClr val="595959"/>
              </a:solidFill>
            </a:endParaRPr>
          </a:p>
        </p:txBody>
      </p:sp>
      <p:pic>
        <p:nvPicPr>
          <p:cNvPr id="83970" name="Picture 4" descr="Y:\FFS-презентация\PS1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263" y="4281488"/>
            <a:ext cx="1500187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4" descr="Y:\FFS-презентация\СХЕМА POT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513" y="5938838"/>
            <a:ext cx="2143125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TextBox 7"/>
          <p:cNvSpPr txBox="1">
            <a:spLocks noChangeArrowheads="1"/>
          </p:cNvSpPr>
          <p:nvPr/>
        </p:nvSpPr>
        <p:spPr bwMode="auto">
          <a:xfrm>
            <a:off x="2428875" y="4429125"/>
            <a:ext cx="8102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en-US" sz="2000" b="1"/>
              <a:t>  P.L</a:t>
            </a:r>
            <a:r>
              <a:rPr lang="ru-RU" sz="2000" b="1"/>
              <a:t>0</a:t>
            </a:r>
            <a:r>
              <a:rPr lang="en-US" sz="2000" b="1"/>
              <a:t> </a:t>
            </a:r>
            <a:r>
              <a:rPr lang="ru-RU" sz="2000" b="1"/>
              <a:t>..</a:t>
            </a:r>
            <a:r>
              <a:rPr lang="en-US" sz="2000" b="1"/>
              <a:t> PL.</a:t>
            </a:r>
            <a:r>
              <a:rPr lang="ru-RU" sz="2000" b="1"/>
              <a:t>5</a:t>
            </a:r>
            <a:r>
              <a:rPr lang="en-US" sz="2000" b="1"/>
              <a:t> = 12 </a:t>
            </a:r>
            <a:r>
              <a:rPr lang="en-US" sz="2000"/>
              <a:t>– </a:t>
            </a:r>
            <a:r>
              <a:rPr lang="ru-RU" sz="2000"/>
              <a:t>соответствующий вход </a:t>
            </a:r>
            <a:r>
              <a:rPr lang="en-US" sz="2000"/>
              <a:t>IN0 .. IN5 </a:t>
            </a:r>
            <a:r>
              <a:rPr lang="ru-RU" sz="2000"/>
              <a:t>активирован</a:t>
            </a:r>
            <a:endParaRPr lang="en-US" sz="200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en-US" sz="2000"/>
              <a:t>                               </a:t>
            </a:r>
            <a:r>
              <a:rPr lang="ru-RU" sz="2000"/>
              <a:t>   в качестве СД с контролем шлейфа - </a:t>
            </a:r>
            <a:r>
              <a:rPr lang="en-US" sz="2000"/>
              <a:t>NC </a:t>
            </a:r>
            <a:endParaRPr lang="ru-RU" sz="2000"/>
          </a:p>
        </p:txBody>
      </p:sp>
      <p:pic>
        <p:nvPicPr>
          <p:cNvPr id="83973" name="Picture 8" descr="подключение POTTER PS NEW2 v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050" y="1136650"/>
            <a:ext cx="1027112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4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  <p:sp>
        <p:nvSpPr>
          <p:cNvPr id="83975" name="TextBox 7"/>
          <p:cNvSpPr txBox="1">
            <a:spLocks noChangeArrowheads="1"/>
          </p:cNvSpPr>
          <p:nvPr/>
        </p:nvSpPr>
        <p:spPr bwMode="auto">
          <a:xfrm>
            <a:off x="2573338" y="5221288"/>
            <a:ext cx="7813675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just"/>
            <a:r>
              <a:rPr lang="ru-RU" sz="1400"/>
              <a:t>СП 5.13130.2013</a:t>
            </a:r>
            <a:r>
              <a:rPr lang="en-US" sz="1400"/>
              <a:t>, </a:t>
            </a:r>
            <a:r>
              <a:rPr lang="ru-RU" sz="1400"/>
              <a:t>п.13.1.1 </a:t>
            </a:r>
          </a:p>
          <a:p>
            <a:pPr marL="180975" indent="-180975" algn="just"/>
            <a:r>
              <a:rPr lang="ru-RU" sz="1400"/>
              <a:t>Аппаратура управления установок пожаротушения должна обеспечивать:</a:t>
            </a:r>
          </a:p>
          <a:p>
            <a:pPr marL="180975" indent="-180975" algn="just"/>
            <a:r>
              <a:rPr lang="ru-RU" sz="1400"/>
              <a:t>а) формирование команды на автоматический пуск установки пожаротушения при срабатывании двух или более пожарных извещателей, а для установок водяного и пенного пожаротушения допускается формирование команды от двух сигнализаторов давления, контакты которых должны быть соединены по логической схеме «ИЛИ» или одного двухконтактного сигнализатора давления, контакты которого соединяются по логической схеме «ИЛИ».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el 1"/>
          <p:cNvSpPr>
            <a:spLocks/>
          </p:cNvSpPr>
          <p:nvPr/>
        </p:nvSpPr>
        <p:spPr bwMode="gray">
          <a:xfrm>
            <a:off x="0" y="468313"/>
            <a:ext cx="106934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rgbClr val="595959"/>
                </a:solidFill>
              </a:rPr>
              <a:t>Типы задвижек</a:t>
            </a:r>
          </a:p>
        </p:txBody>
      </p:sp>
      <p:sp>
        <p:nvSpPr>
          <p:cNvPr id="84994" name="TextBox 15"/>
          <p:cNvSpPr txBox="1">
            <a:spLocks noChangeArrowheads="1"/>
          </p:cNvSpPr>
          <p:nvPr/>
        </p:nvSpPr>
        <p:spPr bwMode="auto">
          <a:xfrm>
            <a:off x="0" y="977900"/>
            <a:ext cx="10693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2000" b="1"/>
              <a:t>ЗАДВИЖКИ</a:t>
            </a:r>
          </a:p>
        </p:txBody>
      </p:sp>
      <p:sp>
        <p:nvSpPr>
          <p:cNvPr id="84995" name="TextBox 15"/>
          <p:cNvSpPr txBox="1">
            <a:spLocks noChangeArrowheads="1"/>
          </p:cNvSpPr>
          <p:nvPr/>
        </p:nvSpPr>
        <p:spPr bwMode="auto">
          <a:xfrm>
            <a:off x="215900" y="1908175"/>
            <a:ext cx="33305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2000" b="1"/>
              <a:t>Фазоразделительные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2000" b="1"/>
              <a:t>(2 шт.)</a:t>
            </a:r>
          </a:p>
        </p:txBody>
      </p:sp>
      <p:sp>
        <p:nvSpPr>
          <p:cNvPr id="84996" name="TextBox 15"/>
          <p:cNvSpPr txBox="1">
            <a:spLocks noChangeArrowheads="1"/>
          </p:cNvSpPr>
          <p:nvPr/>
        </p:nvSpPr>
        <p:spPr bwMode="auto">
          <a:xfrm>
            <a:off x="3546475" y="1938338"/>
            <a:ext cx="36004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2000" b="1"/>
              <a:t>Обводные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2000" b="1"/>
              <a:t>(1-2 шт.)</a:t>
            </a:r>
          </a:p>
        </p:txBody>
      </p:sp>
      <p:sp>
        <p:nvSpPr>
          <p:cNvPr id="84997" name="TextBox 15"/>
          <p:cNvSpPr txBox="1">
            <a:spLocks noChangeArrowheads="1"/>
          </p:cNvSpPr>
          <p:nvPr/>
        </p:nvSpPr>
        <p:spPr bwMode="auto">
          <a:xfrm>
            <a:off x="6931025" y="1908175"/>
            <a:ext cx="36004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2000" b="1"/>
              <a:t>Нестандартные проекты</a:t>
            </a:r>
          </a:p>
        </p:txBody>
      </p:sp>
      <p:sp>
        <p:nvSpPr>
          <p:cNvPr id="84998" name="TextBox 15"/>
          <p:cNvSpPr txBox="1">
            <a:spLocks noChangeArrowheads="1"/>
          </p:cNvSpPr>
          <p:nvPr/>
        </p:nvSpPr>
        <p:spPr bwMode="auto">
          <a:xfrm>
            <a:off x="7291388" y="2339975"/>
            <a:ext cx="2808287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400" b="1">
                <a:solidFill>
                  <a:srgbClr val="282828"/>
                </a:solidFill>
              </a:rPr>
              <a:t>требуется дополнительный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400" b="1">
                <a:solidFill>
                  <a:srgbClr val="282828"/>
                </a:solidFill>
              </a:rPr>
              <a:t> прибор </a:t>
            </a:r>
            <a:r>
              <a:rPr lang="en-US" sz="1400" b="1">
                <a:solidFill>
                  <a:srgbClr val="282828"/>
                </a:solidFill>
              </a:rPr>
              <a:t>SK-FFS/V</a:t>
            </a:r>
            <a:endParaRPr lang="ru-RU" sz="1400" b="1"/>
          </a:p>
        </p:txBody>
      </p:sp>
      <p:sp>
        <p:nvSpPr>
          <p:cNvPr id="84999" name="TextBox 15"/>
          <p:cNvSpPr txBox="1">
            <a:spLocks noChangeArrowheads="1"/>
          </p:cNvSpPr>
          <p:nvPr/>
        </p:nvSpPr>
        <p:spPr bwMode="auto">
          <a:xfrm>
            <a:off x="161925" y="5868988"/>
            <a:ext cx="3313113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800" b="1">
                <a:solidFill>
                  <a:srgbClr val="282828"/>
                </a:solidFill>
              </a:rPr>
              <a:t>    сухотрубные </a:t>
            </a:r>
            <a:r>
              <a:rPr lang="en-US" sz="1800" b="1">
                <a:solidFill>
                  <a:srgbClr val="282828"/>
                </a:solidFill>
              </a:rPr>
              <a:t>/</a:t>
            </a:r>
            <a:r>
              <a:rPr lang="ru-RU" sz="1800" b="1">
                <a:solidFill>
                  <a:srgbClr val="282828"/>
                </a:solidFill>
              </a:rPr>
              <a:t> воздухозаполненные системы</a:t>
            </a:r>
            <a:endParaRPr lang="ru-RU" sz="1800" b="1"/>
          </a:p>
        </p:txBody>
      </p:sp>
      <p:pic>
        <p:nvPicPr>
          <p:cNvPr id="85000" name="Picture 2" descr="D:\present\FF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3188" y="3421063"/>
            <a:ext cx="2160587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1" name="TextBox 15"/>
          <p:cNvSpPr txBox="1">
            <a:spLocks noChangeArrowheads="1"/>
          </p:cNvSpPr>
          <p:nvPr/>
        </p:nvSpPr>
        <p:spPr bwMode="auto">
          <a:xfrm>
            <a:off x="3690938" y="6445250"/>
            <a:ext cx="3313112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800" b="1">
                <a:solidFill>
                  <a:srgbClr val="282828"/>
                </a:solidFill>
              </a:rPr>
              <a:t>системы ВПВ</a:t>
            </a:r>
            <a:endParaRPr lang="ru-RU" sz="1800" b="1"/>
          </a:p>
        </p:txBody>
      </p:sp>
      <p:sp>
        <p:nvSpPr>
          <p:cNvPr id="85002" name="TextBox 15"/>
          <p:cNvSpPr txBox="1">
            <a:spLocks noChangeArrowheads="1"/>
          </p:cNvSpPr>
          <p:nvPr/>
        </p:nvSpPr>
        <p:spPr bwMode="auto">
          <a:xfrm>
            <a:off x="7218363" y="6143625"/>
            <a:ext cx="3313112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800" b="1">
                <a:solidFill>
                  <a:srgbClr val="282828"/>
                </a:solidFill>
              </a:rPr>
              <a:t>нестандартные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800" b="1">
                <a:solidFill>
                  <a:srgbClr val="282828"/>
                </a:solidFill>
              </a:rPr>
              <a:t> системы</a:t>
            </a:r>
            <a:endParaRPr lang="ru-RU" sz="1800" b="1"/>
          </a:p>
        </p:txBody>
      </p:sp>
      <p:pic>
        <p:nvPicPr>
          <p:cNvPr id="85003" name="Picture 20" descr="Задвижки фазоразделительны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375" y="2771775"/>
            <a:ext cx="212883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4" name="Line 27"/>
          <p:cNvSpPr>
            <a:spLocks noChangeShapeType="1"/>
          </p:cNvSpPr>
          <p:nvPr/>
        </p:nvSpPr>
        <p:spPr bwMode="auto">
          <a:xfrm>
            <a:off x="5346700" y="1547813"/>
            <a:ext cx="33845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5005" name="Line 28"/>
          <p:cNvSpPr>
            <a:spLocks noChangeShapeType="1"/>
          </p:cNvSpPr>
          <p:nvPr/>
        </p:nvSpPr>
        <p:spPr bwMode="auto">
          <a:xfrm>
            <a:off x="8731250" y="1547813"/>
            <a:ext cx="0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5006" name="Line 29"/>
          <p:cNvSpPr>
            <a:spLocks noChangeShapeType="1"/>
          </p:cNvSpPr>
          <p:nvPr/>
        </p:nvSpPr>
        <p:spPr bwMode="auto">
          <a:xfrm>
            <a:off x="1890713" y="1547813"/>
            <a:ext cx="34559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5007" name="Line 30"/>
          <p:cNvSpPr>
            <a:spLocks noChangeShapeType="1"/>
          </p:cNvSpPr>
          <p:nvPr/>
        </p:nvSpPr>
        <p:spPr bwMode="auto">
          <a:xfrm>
            <a:off x="5346700" y="1547813"/>
            <a:ext cx="0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5008" name="Line 31"/>
          <p:cNvSpPr>
            <a:spLocks noChangeShapeType="1"/>
          </p:cNvSpPr>
          <p:nvPr/>
        </p:nvSpPr>
        <p:spPr bwMode="auto">
          <a:xfrm>
            <a:off x="1890713" y="1547813"/>
            <a:ext cx="0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5009" name="Picture 21" descr="Задвижки обводны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475" y="3132138"/>
            <a:ext cx="3744913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10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el 1"/>
          <p:cNvSpPr>
            <a:spLocks/>
          </p:cNvSpPr>
          <p:nvPr/>
        </p:nvSpPr>
        <p:spPr bwMode="gray">
          <a:xfrm>
            <a:off x="0" y="468313"/>
            <a:ext cx="106934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rgbClr val="595959"/>
                </a:solidFill>
              </a:rPr>
              <a:t>Затворы и задвижки</a:t>
            </a:r>
          </a:p>
        </p:txBody>
      </p:sp>
      <p:sp>
        <p:nvSpPr>
          <p:cNvPr id="86018" name="TextBox 15"/>
          <p:cNvSpPr txBox="1">
            <a:spLocks noChangeArrowheads="1"/>
          </p:cNvSpPr>
          <p:nvPr/>
        </p:nvSpPr>
        <p:spPr bwMode="auto">
          <a:xfrm>
            <a:off x="90488" y="1049338"/>
            <a:ext cx="53467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2000" b="1"/>
              <a:t>Затворы</a:t>
            </a:r>
          </a:p>
        </p:txBody>
      </p:sp>
      <p:sp>
        <p:nvSpPr>
          <p:cNvPr id="86019" name="TextBox 15"/>
          <p:cNvSpPr txBox="1">
            <a:spLocks noChangeArrowheads="1"/>
          </p:cNvSpPr>
          <p:nvPr/>
        </p:nvSpPr>
        <p:spPr bwMode="auto">
          <a:xfrm>
            <a:off x="4986338" y="1044575"/>
            <a:ext cx="53467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2000" b="1"/>
              <a:t>Задвижки</a:t>
            </a:r>
          </a:p>
        </p:txBody>
      </p:sp>
      <p:sp>
        <p:nvSpPr>
          <p:cNvPr id="86020" name="TextBox 15"/>
          <p:cNvSpPr txBox="1">
            <a:spLocks noChangeArrowheads="1"/>
          </p:cNvSpPr>
          <p:nvPr/>
        </p:nvSpPr>
        <p:spPr bwMode="auto">
          <a:xfrm>
            <a:off x="879475" y="4356100"/>
            <a:ext cx="4535488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¼</a:t>
            </a:r>
            <a:r>
              <a:rPr lang="en-US" sz="1800"/>
              <a:t> </a:t>
            </a:r>
            <a:r>
              <a:rPr lang="ru-RU" sz="1800"/>
              <a:t>оборота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мощность - маленькая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обычно 1-фазное электропитание 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время открытия </a:t>
            </a:r>
            <a:r>
              <a:rPr lang="en-US" sz="1800"/>
              <a:t>~ 20-</a:t>
            </a:r>
            <a:r>
              <a:rPr lang="ru-RU" sz="1800"/>
              <a:t>30 сек.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возможна неполная герметичность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управление – 4 провода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меньше стоимость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рекомендация: обводные на ВУ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endParaRPr lang="ru-RU" sz="1800"/>
          </a:p>
        </p:txBody>
      </p:sp>
      <p:sp>
        <p:nvSpPr>
          <p:cNvPr id="86021" name="TextBox 15"/>
          <p:cNvSpPr txBox="1">
            <a:spLocks noChangeArrowheads="1"/>
          </p:cNvSpPr>
          <p:nvPr/>
        </p:nvSpPr>
        <p:spPr bwMode="auto">
          <a:xfrm>
            <a:off x="5851525" y="4356100"/>
            <a:ext cx="4964113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многооборотные	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мощность - средняя и большая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обычно 3-фазное электропитание 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время открытия </a:t>
            </a:r>
            <a:r>
              <a:rPr lang="en-US" sz="1800"/>
              <a:t>~ 2-</a:t>
            </a:r>
            <a:r>
              <a:rPr lang="ru-RU" sz="1800"/>
              <a:t>60 сек.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обеспечивает полную герметичность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управление – 7 проводов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выше стоимость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рекомендация: фазоразделительные</a:t>
            </a:r>
          </a:p>
        </p:txBody>
      </p:sp>
      <p:pic>
        <p:nvPicPr>
          <p:cNvPr id="86022" name="Picture 11" descr="Zadvizhka-magistralnaya-AVK-tip-15-40-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3825" y="1547813"/>
            <a:ext cx="225742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3" name="Picture 12" descr="zd+na_crop_800x6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5888" y="1539875"/>
            <a:ext cx="302418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4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el 1"/>
          <p:cNvSpPr>
            <a:spLocks/>
          </p:cNvSpPr>
          <p:nvPr/>
        </p:nvSpPr>
        <p:spPr bwMode="gray">
          <a:xfrm>
            <a:off x="0" y="468313"/>
            <a:ext cx="1031557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rgbClr val="595959"/>
                </a:solidFill>
              </a:rPr>
              <a:t>Примеры задвижек </a:t>
            </a:r>
            <a:r>
              <a:rPr lang="en-US" sz="2000" b="1">
                <a:solidFill>
                  <a:srgbClr val="595959"/>
                </a:solidFill>
              </a:rPr>
              <a:t>/</a:t>
            </a:r>
            <a:r>
              <a:rPr lang="ru-RU" sz="2000" b="1">
                <a:solidFill>
                  <a:srgbClr val="595959"/>
                </a:solidFill>
              </a:rPr>
              <a:t> затворов</a:t>
            </a:r>
          </a:p>
        </p:txBody>
      </p:sp>
      <p:sp>
        <p:nvSpPr>
          <p:cNvPr id="87042" name="TextBox 15"/>
          <p:cNvSpPr txBox="1">
            <a:spLocks noChangeArrowheads="1"/>
          </p:cNvSpPr>
          <p:nvPr/>
        </p:nvSpPr>
        <p:spPr bwMode="auto">
          <a:xfrm>
            <a:off x="2609850" y="900113"/>
            <a:ext cx="266382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en-US" sz="2000" b="1"/>
              <a:t>Dendor</a:t>
            </a:r>
            <a:endParaRPr lang="ru-RU" sz="2000" b="1"/>
          </a:p>
        </p:txBody>
      </p:sp>
      <p:sp>
        <p:nvSpPr>
          <p:cNvPr id="87043" name="TextBox 15"/>
          <p:cNvSpPr txBox="1">
            <a:spLocks noChangeArrowheads="1"/>
          </p:cNvSpPr>
          <p:nvPr/>
        </p:nvSpPr>
        <p:spPr bwMode="auto">
          <a:xfrm>
            <a:off x="593725" y="900113"/>
            <a:ext cx="216058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2000" b="1"/>
              <a:t>ПК «Сатурн»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200" b="1"/>
              <a:t>(www.teplopost.ru/)</a:t>
            </a:r>
          </a:p>
        </p:txBody>
      </p:sp>
      <p:sp>
        <p:nvSpPr>
          <p:cNvPr id="87044" name="TextBox 15"/>
          <p:cNvSpPr txBox="1">
            <a:spLocks noChangeArrowheads="1"/>
          </p:cNvSpPr>
          <p:nvPr/>
        </p:nvSpPr>
        <p:spPr bwMode="auto">
          <a:xfrm>
            <a:off x="5202238" y="900113"/>
            <a:ext cx="280828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en-US" sz="2000" b="1"/>
              <a:t>Danfoss</a:t>
            </a:r>
            <a:r>
              <a:rPr lang="ru-RU" sz="2000" b="1"/>
              <a:t> 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500" b="1"/>
              <a:t>(тип</a:t>
            </a:r>
            <a:r>
              <a:rPr lang="en-US" sz="1500" b="1"/>
              <a:t> ER</a:t>
            </a:r>
            <a:r>
              <a:rPr lang="ru-RU" sz="1500" b="1"/>
              <a:t> - электронная)</a:t>
            </a:r>
          </a:p>
        </p:txBody>
      </p:sp>
      <p:sp>
        <p:nvSpPr>
          <p:cNvPr id="87045" name="TextBox 15"/>
          <p:cNvSpPr txBox="1">
            <a:spLocks noChangeArrowheads="1"/>
          </p:cNvSpPr>
          <p:nvPr/>
        </p:nvSpPr>
        <p:spPr bwMode="auto">
          <a:xfrm>
            <a:off x="8083550" y="900113"/>
            <a:ext cx="203358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en-US" sz="2000" b="1"/>
              <a:t>Auma</a:t>
            </a:r>
            <a:endParaRPr lang="ru-RU" sz="2000" b="1"/>
          </a:p>
        </p:txBody>
      </p:sp>
      <p:sp>
        <p:nvSpPr>
          <p:cNvPr id="87046" name="TextBox 15"/>
          <p:cNvSpPr txBox="1">
            <a:spLocks noChangeArrowheads="1"/>
          </p:cNvSpPr>
          <p:nvPr/>
        </p:nvSpPr>
        <p:spPr bwMode="auto">
          <a:xfrm>
            <a:off x="7794625" y="5724525"/>
            <a:ext cx="28082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400"/>
              <a:t>при заказе следует выбирать серию </a:t>
            </a:r>
            <a:r>
              <a:rPr lang="en-US" sz="1400"/>
              <a:t>Auma</a:t>
            </a:r>
            <a:r>
              <a:rPr lang="ru-RU" sz="1400"/>
              <a:t> </a:t>
            </a:r>
            <a:r>
              <a:rPr lang="en-US" sz="1400"/>
              <a:t>Norm </a:t>
            </a:r>
            <a:r>
              <a:rPr lang="ru-RU" sz="1400"/>
              <a:t>без встроенного контроллера</a:t>
            </a:r>
          </a:p>
        </p:txBody>
      </p:sp>
      <p:sp>
        <p:nvSpPr>
          <p:cNvPr id="87047" name="TextBox 15"/>
          <p:cNvSpPr txBox="1">
            <a:spLocks noChangeArrowheads="1"/>
          </p:cNvSpPr>
          <p:nvPr/>
        </p:nvSpPr>
        <p:spPr bwMode="auto">
          <a:xfrm>
            <a:off x="2825750" y="5724525"/>
            <a:ext cx="2592388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400"/>
              <a:t>требуются небольшие изменения внутренней коммутации привода задвижки</a:t>
            </a:r>
          </a:p>
        </p:txBody>
      </p:sp>
      <p:sp>
        <p:nvSpPr>
          <p:cNvPr id="87048" name="TextBox 15"/>
          <p:cNvSpPr txBox="1">
            <a:spLocks noChangeArrowheads="1"/>
          </p:cNvSpPr>
          <p:nvPr/>
        </p:nvSpPr>
        <p:spPr bwMode="auto">
          <a:xfrm>
            <a:off x="161925" y="5724525"/>
            <a:ext cx="273685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400"/>
              <a:t>самое простое подключение</a:t>
            </a:r>
          </a:p>
        </p:txBody>
      </p:sp>
      <p:pic>
        <p:nvPicPr>
          <p:cNvPr id="87049" name="Picture 22" descr="privod-Danf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07063" y="3852863"/>
            <a:ext cx="1798637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0" name="TextBox 15"/>
          <p:cNvSpPr txBox="1">
            <a:spLocks noChangeArrowheads="1"/>
          </p:cNvSpPr>
          <p:nvPr/>
        </p:nvSpPr>
        <p:spPr bwMode="auto">
          <a:xfrm>
            <a:off x="5202238" y="5724525"/>
            <a:ext cx="273685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400"/>
              <a:t>требуется установка дополнительного блока для обеспечения управления электронным приводом</a:t>
            </a:r>
          </a:p>
        </p:txBody>
      </p:sp>
      <p:pic>
        <p:nvPicPr>
          <p:cNvPr id="87051" name="Picture 28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3238" y="3852863"/>
            <a:ext cx="20161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2" name="Picture 34" descr="kran_s_elektroprivod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1850" y="1692275"/>
            <a:ext cx="1346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3" name="Picture 35" descr="QT_electroprivod4_blue-m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36938" y="1836738"/>
            <a:ext cx="1046162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4" name="Picture 36" descr="0d557873bcd40a7e0311c81986a15de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34100" y="1695450"/>
            <a:ext cx="9017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5" name="Picture 37" descr="avk-zadvizhka-15-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75663" y="1838325"/>
            <a:ext cx="1335087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6" name="Picture 21" descr="теплопост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4238" y="3852863"/>
            <a:ext cx="1438275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7" name="Picture 22" descr="aum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451850" y="3563938"/>
            <a:ext cx="14065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8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el 1"/>
          <p:cNvSpPr>
            <a:spLocks/>
          </p:cNvSpPr>
          <p:nvPr/>
        </p:nvSpPr>
        <p:spPr bwMode="gray">
          <a:xfrm>
            <a:off x="2538413" y="468313"/>
            <a:ext cx="58801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b="1">
                <a:solidFill>
                  <a:srgbClr val="595959"/>
                </a:solidFill>
              </a:rPr>
              <a:t>SK-FFS</a:t>
            </a:r>
            <a:r>
              <a:rPr lang="ru-RU" b="1">
                <a:solidFill>
                  <a:srgbClr val="595959"/>
                </a:solidFill>
              </a:rPr>
              <a:t> – состояния 1-фазной задвижки</a:t>
            </a:r>
          </a:p>
        </p:txBody>
      </p:sp>
      <p:graphicFrame>
        <p:nvGraphicFramePr>
          <p:cNvPr id="97350" name="Group 70"/>
          <p:cNvGraphicFramePr>
            <a:graphicFrameLocks noGrp="1"/>
          </p:cNvGraphicFramePr>
          <p:nvPr/>
        </p:nvGraphicFramePr>
        <p:xfrm>
          <a:off x="1817688" y="4860925"/>
          <a:ext cx="7058025" cy="2016125"/>
        </p:xfrm>
        <a:graphic>
          <a:graphicData uri="http://schemas.openxmlformats.org/drawingml/2006/table">
            <a:tbl>
              <a:tblPr/>
              <a:tblGrid>
                <a:gridCol w="1778000"/>
                <a:gridCol w="1317625"/>
                <a:gridCol w="1320800"/>
                <a:gridCol w="1320800"/>
                <a:gridCol w="1320800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Реле  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Концевик</a:t>
                      </a:r>
                      <a:b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"ЗАКР"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Концевик</a:t>
                      </a:r>
                      <a:b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"OТКР"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Светодиод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"ПУСК"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Закрыто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 горит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Закрывается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мигает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Открывается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мигает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Открыто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горит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8104" name="Picture 261" descr="vid-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9138" y="950913"/>
            <a:ext cx="4537075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105" name="Rectangle 262"/>
          <p:cNvSpPr>
            <a:spLocks noChangeArrowheads="1"/>
          </p:cNvSpPr>
          <p:nvPr/>
        </p:nvSpPr>
        <p:spPr bwMode="auto">
          <a:xfrm>
            <a:off x="5986463" y="3106738"/>
            <a:ext cx="2619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0</a:t>
            </a:r>
            <a:endParaRPr lang="ru-RU" sz="1100" b="1"/>
          </a:p>
        </p:txBody>
      </p:sp>
      <p:sp>
        <p:nvSpPr>
          <p:cNvPr id="88106" name="Rectangle 263"/>
          <p:cNvSpPr>
            <a:spLocks noChangeArrowheads="1"/>
          </p:cNvSpPr>
          <p:nvPr/>
        </p:nvSpPr>
        <p:spPr bwMode="auto">
          <a:xfrm>
            <a:off x="6107113" y="3106738"/>
            <a:ext cx="2619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1</a:t>
            </a:r>
            <a:endParaRPr lang="ru-RU" sz="1100" b="1"/>
          </a:p>
        </p:txBody>
      </p:sp>
      <p:sp>
        <p:nvSpPr>
          <p:cNvPr id="88107" name="Rectangle 266"/>
          <p:cNvSpPr>
            <a:spLocks noChangeArrowheads="1"/>
          </p:cNvSpPr>
          <p:nvPr/>
        </p:nvSpPr>
        <p:spPr bwMode="auto">
          <a:xfrm>
            <a:off x="5543550" y="1601788"/>
            <a:ext cx="2619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0</a:t>
            </a:r>
            <a:endParaRPr lang="ru-RU" sz="1100" b="1"/>
          </a:p>
        </p:txBody>
      </p:sp>
      <p:sp>
        <p:nvSpPr>
          <p:cNvPr id="88108" name="Rectangle 267"/>
          <p:cNvSpPr>
            <a:spLocks noChangeArrowheads="1"/>
          </p:cNvSpPr>
          <p:nvPr/>
        </p:nvSpPr>
        <p:spPr bwMode="auto">
          <a:xfrm>
            <a:off x="5784850" y="1608138"/>
            <a:ext cx="2619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1</a:t>
            </a:r>
            <a:endParaRPr lang="ru-RU" sz="1100" b="1"/>
          </a:p>
        </p:txBody>
      </p:sp>
      <p:sp>
        <p:nvSpPr>
          <p:cNvPr id="88109" name="Rectangle 268"/>
          <p:cNvSpPr>
            <a:spLocks noChangeArrowheads="1"/>
          </p:cNvSpPr>
          <p:nvPr/>
        </p:nvSpPr>
        <p:spPr bwMode="auto">
          <a:xfrm>
            <a:off x="5505450" y="1300163"/>
            <a:ext cx="2857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/>
              <a:t>K</a:t>
            </a:r>
            <a:endParaRPr lang="ru-RU"/>
          </a:p>
        </p:txBody>
      </p:sp>
      <p:sp>
        <p:nvSpPr>
          <p:cNvPr id="88110" name="Rectangle 269"/>
          <p:cNvSpPr>
            <a:spLocks noChangeArrowheads="1"/>
          </p:cNvSpPr>
          <p:nvPr/>
        </p:nvSpPr>
        <p:spPr bwMode="auto">
          <a:xfrm>
            <a:off x="5238750" y="3094038"/>
            <a:ext cx="2619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1</a:t>
            </a:r>
            <a:endParaRPr lang="ru-RU" sz="1100" b="1"/>
          </a:p>
        </p:txBody>
      </p:sp>
      <p:sp>
        <p:nvSpPr>
          <p:cNvPr id="88111" name="Rectangle 270"/>
          <p:cNvSpPr>
            <a:spLocks noChangeArrowheads="1"/>
          </p:cNvSpPr>
          <p:nvPr/>
        </p:nvSpPr>
        <p:spPr bwMode="auto">
          <a:xfrm>
            <a:off x="5359400" y="3094038"/>
            <a:ext cx="2619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0</a:t>
            </a:r>
            <a:endParaRPr lang="ru-RU" sz="1100" b="1"/>
          </a:p>
        </p:txBody>
      </p:sp>
      <p:sp>
        <p:nvSpPr>
          <p:cNvPr id="88112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el 1"/>
          <p:cNvSpPr>
            <a:spLocks/>
          </p:cNvSpPr>
          <p:nvPr/>
        </p:nvSpPr>
        <p:spPr bwMode="gray">
          <a:xfrm>
            <a:off x="2538413" y="468313"/>
            <a:ext cx="58801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b="1">
                <a:solidFill>
                  <a:srgbClr val="595959"/>
                </a:solidFill>
              </a:rPr>
              <a:t>SK-FFS</a:t>
            </a:r>
            <a:r>
              <a:rPr lang="ru-RU" b="1">
                <a:solidFill>
                  <a:srgbClr val="595959"/>
                </a:solidFill>
              </a:rPr>
              <a:t> – состояния 3-фазной задвижки</a:t>
            </a:r>
          </a:p>
        </p:txBody>
      </p:sp>
      <p:pic>
        <p:nvPicPr>
          <p:cNvPr id="89090" name="Picture 10" descr="vid-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9138" y="1116013"/>
            <a:ext cx="4481512" cy="352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306" name="Group 82"/>
          <p:cNvGraphicFramePr>
            <a:graphicFrameLocks noGrp="1"/>
          </p:cNvGraphicFramePr>
          <p:nvPr/>
        </p:nvGraphicFramePr>
        <p:xfrm>
          <a:off x="665163" y="4860925"/>
          <a:ext cx="9361487" cy="1901825"/>
        </p:xfrm>
        <a:graphic>
          <a:graphicData uri="http://schemas.openxmlformats.org/drawingml/2006/table">
            <a:tbl>
              <a:tblPr/>
              <a:tblGrid>
                <a:gridCol w="1716087"/>
                <a:gridCol w="1274763"/>
                <a:gridCol w="1273175"/>
                <a:gridCol w="1274762"/>
                <a:gridCol w="1274763"/>
                <a:gridCol w="1273175"/>
                <a:gridCol w="1274762"/>
              </a:tblGrid>
              <a:tr h="431800">
                <a:tc>
                  <a:txBody>
                    <a:bodyPr/>
                    <a:lstStyle/>
                    <a:p>
                      <a:pPr marL="0" marR="0" lvl="0" indent="0" algn="l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Реле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Концевик</a:t>
                      </a:r>
                      <a:b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"ЗАКР"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Концевик</a:t>
                      </a:r>
                      <a:b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"OТКР"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Контактор</a:t>
                      </a:r>
                      <a:b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K1 - 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"ЗАКР"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Контактор</a:t>
                      </a:r>
                      <a:b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K2 -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"ОТКР"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Светодиод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"ПУСК"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Закрыто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 горит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Закрывается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мигает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Открывается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мигает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Открыто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горит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9141" name="Rectangle 335"/>
          <p:cNvSpPr>
            <a:spLocks noChangeArrowheads="1"/>
          </p:cNvSpPr>
          <p:nvPr/>
        </p:nvSpPr>
        <p:spPr bwMode="auto">
          <a:xfrm>
            <a:off x="5708650" y="1431925"/>
            <a:ext cx="2857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K</a:t>
            </a:r>
            <a:endParaRPr lang="ru-RU" sz="1100" b="1"/>
          </a:p>
        </p:txBody>
      </p:sp>
      <p:sp>
        <p:nvSpPr>
          <p:cNvPr id="89142" name="Rectangle 336"/>
          <p:cNvSpPr>
            <a:spLocks noChangeArrowheads="1"/>
          </p:cNvSpPr>
          <p:nvPr/>
        </p:nvSpPr>
        <p:spPr bwMode="auto">
          <a:xfrm>
            <a:off x="5778500" y="1684338"/>
            <a:ext cx="2619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0</a:t>
            </a:r>
            <a:endParaRPr lang="ru-RU" sz="1100" b="1"/>
          </a:p>
        </p:txBody>
      </p:sp>
      <p:sp>
        <p:nvSpPr>
          <p:cNvPr id="89143" name="Rectangle 337"/>
          <p:cNvSpPr>
            <a:spLocks noChangeArrowheads="1"/>
          </p:cNvSpPr>
          <p:nvPr/>
        </p:nvSpPr>
        <p:spPr bwMode="auto">
          <a:xfrm>
            <a:off x="5964238" y="1684338"/>
            <a:ext cx="2619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1</a:t>
            </a:r>
            <a:endParaRPr lang="ru-RU" sz="1100" b="1"/>
          </a:p>
        </p:txBody>
      </p:sp>
      <p:sp>
        <p:nvSpPr>
          <p:cNvPr id="89144" name="Rectangle 340"/>
          <p:cNvSpPr>
            <a:spLocks noChangeArrowheads="1"/>
          </p:cNvSpPr>
          <p:nvPr/>
        </p:nvSpPr>
        <p:spPr bwMode="auto">
          <a:xfrm>
            <a:off x="6138863" y="3624263"/>
            <a:ext cx="2619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0</a:t>
            </a:r>
            <a:endParaRPr lang="ru-RU" sz="1100" b="1"/>
          </a:p>
        </p:txBody>
      </p:sp>
      <p:sp>
        <p:nvSpPr>
          <p:cNvPr id="89145" name="Rectangle 341"/>
          <p:cNvSpPr>
            <a:spLocks noChangeArrowheads="1"/>
          </p:cNvSpPr>
          <p:nvPr/>
        </p:nvSpPr>
        <p:spPr bwMode="auto">
          <a:xfrm>
            <a:off x="6259513" y="3624263"/>
            <a:ext cx="2619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1</a:t>
            </a:r>
            <a:endParaRPr lang="ru-RU" sz="1100" b="1"/>
          </a:p>
        </p:txBody>
      </p:sp>
      <p:sp>
        <p:nvSpPr>
          <p:cNvPr id="89146" name="Rectangle 342"/>
          <p:cNvSpPr>
            <a:spLocks noChangeArrowheads="1"/>
          </p:cNvSpPr>
          <p:nvPr/>
        </p:nvSpPr>
        <p:spPr bwMode="auto">
          <a:xfrm>
            <a:off x="5508625" y="3611563"/>
            <a:ext cx="2619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1</a:t>
            </a:r>
            <a:endParaRPr lang="ru-RU" sz="1100" b="1"/>
          </a:p>
        </p:txBody>
      </p:sp>
      <p:sp>
        <p:nvSpPr>
          <p:cNvPr id="89147" name="Rectangle 343"/>
          <p:cNvSpPr>
            <a:spLocks noChangeArrowheads="1"/>
          </p:cNvSpPr>
          <p:nvPr/>
        </p:nvSpPr>
        <p:spPr bwMode="auto">
          <a:xfrm>
            <a:off x="5629275" y="3611563"/>
            <a:ext cx="2619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0</a:t>
            </a:r>
            <a:endParaRPr lang="ru-RU" sz="1100" b="1"/>
          </a:p>
        </p:txBody>
      </p:sp>
      <p:sp>
        <p:nvSpPr>
          <p:cNvPr id="89148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el 1"/>
          <p:cNvSpPr>
            <a:spLocks/>
          </p:cNvSpPr>
          <p:nvPr/>
        </p:nvSpPr>
        <p:spPr bwMode="gray">
          <a:xfrm>
            <a:off x="0" y="468313"/>
            <a:ext cx="106934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b="1">
                <a:solidFill>
                  <a:srgbClr val="595959"/>
                </a:solidFill>
              </a:rPr>
              <a:t>Конфигуратор</a:t>
            </a:r>
            <a:r>
              <a:rPr lang="en-US" b="1">
                <a:solidFill>
                  <a:srgbClr val="595959"/>
                </a:solidFill>
              </a:rPr>
              <a:t> </a:t>
            </a:r>
            <a:r>
              <a:rPr lang="ru-RU" b="1">
                <a:solidFill>
                  <a:srgbClr val="595959"/>
                </a:solidFill>
              </a:rPr>
              <a:t>приборов управления </a:t>
            </a:r>
            <a:r>
              <a:rPr lang="en-US" b="1">
                <a:solidFill>
                  <a:srgbClr val="595959"/>
                </a:solidFill>
              </a:rPr>
              <a:t>SK-FFS</a:t>
            </a:r>
            <a:endParaRPr lang="ru-RU" b="1">
              <a:solidFill>
                <a:srgbClr val="59595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9138" y="6638925"/>
            <a:ext cx="7143750" cy="325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defRPr/>
            </a:pPr>
            <a:r>
              <a:rPr lang="ru-RU" sz="1500" dirty="0"/>
              <a:t>* Конфигуратор доступен на сайте 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</a:rPr>
              <a:t>www.wilo-sk.ru</a:t>
            </a:r>
            <a:endParaRPr lang="ru-RU" sz="15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4035" name="Picture 7" descr="config_with_p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71550"/>
            <a:ext cx="10082213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el 1"/>
          <p:cNvSpPr>
            <a:spLocks/>
          </p:cNvSpPr>
          <p:nvPr/>
        </p:nvSpPr>
        <p:spPr bwMode="gray">
          <a:xfrm>
            <a:off x="233363" y="468313"/>
            <a:ext cx="92170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b="1">
                <a:solidFill>
                  <a:srgbClr val="595959"/>
                </a:solidFill>
              </a:rPr>
              <a:t>Выбор автоматического выключателя для задвижек и жокея</a:t>
            </a:r>
          </a:p>
        </p:txBody>
      </p:sp>
      <p:graphicFrame>
        <p:nvGraphicFramePr>
          <p:cNvPr id="99582" name="Group 254"/>
          <p:cNvGraphicFramePr>
            <a:graphicFrameLocks noGrp="1"/>
          </p:cNvGraphicFramePr>
          <p:nvPr/>
        </p:nvGraphicFramePr>
        <p:xfrm>
          <a:off x="2682875" y="1171575"/>
          <a:ext cx="5688013" cy="5546725"/>
        </p:xfrm>
        <a:graphic>
          <a:graphicData uri="http://schemas.openxmlformats.org/drawingml/2006/table">
            <a:tbl>
              <a:tblPr/>
              <a:tblGrid>
                <a:gridCol w="2663825"/>
                <a:gridCol w="3024188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Номинал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автоматического выключателя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Настройка теплового расцепителя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0,16 A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0,1    -  0,16 А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0,25 A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0,16  -  0,25 А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0,40 A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0,25  -  0,40 А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0,63 A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0,40  -  0,63 А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1,0  A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0,63  -   1,0 А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1,6  A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1,0    -   1,6 А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2,5  A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1,6    -   2,5 А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4,0  A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2,5    -   4,0 А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6,3  A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4,0    -   6,3 А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  A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6      -    10 А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  A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9      -    14 А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18  A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     -    18 А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23  A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17     -    23 А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25  A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     -    25 А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0164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Box 17"/>
          <p:cNvSpPr txBox="1">
            <a:spLocks noChangeArrowheads="1"/>
          </p:cNvSpPr>
          <p:nvPr/>
        </p:nvSpPr>
        <p:spPr bwMode="auto">
          <a:xfrm>
            <a:off x="450850" y="5653088"/>
            <a:ext cx="10009188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400"/>
              <a:t>При стандартной поставке в приборе </a:t>
            </a:r>
            <a:r>
              <a:rPr lang="en-US" sz="1400"/>
              <a:t>SK-FFS </a:t>
            </a:r>
            <a:r>
              <a:rPr lang="ru-RU" sz="1400"/>
              <a:t>доступно 4 выходных перекидных реле. </a:t>
            </a:r>
            <a:endParaRPr lang="en-US" sz="140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endParaRPr lang="en-US" sz="140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400"/>
              <a:t>Для</a:t>
            </a:r>
            <a:r>
              <a:rPr lang="en-US" sz="1400"/>
              <a:t> </a:t>
            </a:r>
            <a:r>
              <a:rPr lang="ru-RU" sz="1400"/>
              <a:t>увеличения количества выходных</a:t>
            </a:r>
            <a:r>
              <a:rPr lang="en-US" sz="1400"/>
              <a:t> </a:t>
            </a:r>
            <a:r>
              <a:rPr lang="ru-RU" sz="1400"/>
              <a:t>реле прибор следует заказывать с</a:t>
            </a:r>
            <a:r>
              <a:rPr lang="en-US" sz="1400"/>
              <a:t> </a:t>
            </a:r>
            <a:r>
              <a:rPr lang="ru-RU" sz="1400"/>
              <a:t>дополнительной опцией:</a:t>
            </a:r>
            <a:endParaRPr lang="en-US" sz="140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Tx/>
              <a:buChar char="-"/>
            </a:pPr>
            <a:r>
              <a:rPr lang="ru-RU" sz="1400"/>
              <a:t>/Х8</a:t>
            </a:r>
            <a:r>
              <a:rPr lang="en-US" sz="1400"/>
              <a:t>  </a:t>
            </a:r>
            <a:r>
              <a:rPr lang="ru-RU" sz="1400"/>
              <a:t> – </a:t>
            </a:r>
            <a:r>
              <a:rPr lang="en-US" sz="1400"/>
              <a:t>  </a:t>
            </a:r>
            <a:r>
              <a:rPr lang="ru-RU" sz="1400"/>
              <a:t>8 дополнительных реле </a:t>
            </a:r>
            <a:r>
              <a:rPr lang="en-US" sz="1400"/>
              <a:t>NO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Tx/>
              <a:buChar char="-"/>
            </a:pPr>
            <a:r>
              <a:rPr lang="ru-RU" sz="1400"/>
              <a:t>/Х16 – 16</a:t>
            </a:r>
            <a:r>
              <a:rPr lang="en-US" sz="1400"/>
              <a:t> </a:t>
            </a:r>
            <a:r>
              <a:rPr lang="ru-RU" sz="1400"/>
              <a:t>дополнительных реле </a:t>
            </a:r>
            <a:r>
              <a:rPr lang="en-US" sz="1400"/>
              <a:t>NO</a:t>
            </a:r>
            <a:endParaRPr lang="ru-RU" sz="1400"/>
          </a:p>
        </p:txBody>
      </p:sp>
      <p:pic>
        <p:nvPicPr>
          <p:cNvPr id="91138" name="Picture 8" descr="выход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" y="1765300"/>
            <a:ext cx="284003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Titel 1"/>
          <p:cNvSpPr>
            <a:spLocks/>
          </p:cNvSpPr>
          <p:nvPr/>
        </p:nvSpPr>
        <p:spPr bwMode="gray">
          <a:xfrm>
            <a:off x="0" y="468313"/>
            <a:ext cx="106934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</a:t>
            </a:r>
            <a:r>
              <a:rPr lang="ru-RU" sz="2000" b="1">
                <a:solidFill>
                  <a:srgbClr val="595959"/>
                </a:solidFill>
              </a:rPr>
              <a:t> – выходные сигнальные реле</a:t>
            </a:r>
          </a:p>
        </p:txBody>
      </p:sp>
      <p:graphicFrame>
        <p:nvGraphicFramePr>
          <p:cNvPr id="86101" name="Group 85"/>
          <p:cNvGraphicFramePr>
            <a:graphicFrameLocks noGrp="1"/>
          </p:cNvGraphicFramePr>
          <p:nvPr/>
        </p:nvGraphicFramePr>
        <p:xfrm>
          <a:off x="3617913" y="971550"/>
          <a:ext cx="6532562" cy="4489450"/>
        </p:xfrm>
        <a:graphic>
          <a:graphicData uri="http://schemas.openxmlformats.org/drawingml/2006/table">
            <a:tbl>
              <a:tblPr/>
              <a:tblGrid>
                <a:gridCol w="1293812"/>
                <a:gridCol w="1908175"/>
                <a:gridCol w="2232025"/>
                <a:gridCol w="1098550"/>
              </a:tblGrid>
              <a:tr h="484188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Клеммы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Наименование сигналов перекидных реле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Состояния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Тип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7725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Q1</a:t>
                      </a: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Q13-Q11-Q12</a:t>
                      </a: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NC/NO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Выходное реле –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Срабатывание соответствующего выходного реле зависит от значения программируемого параметра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P01 .. P04</a:t>
                      </a:r>
                    </a:p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Например:</a:t>
                      </a:r>
                    </a:p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P0.. = 3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неАвария</a:t>
                      </a:r>
                    </a:p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P0.. = 9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Пуск обобщенный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~220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В/=24В</a:t>
                      </a: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1А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6138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Q2</a:t>
                      </a: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Q23-Q21-Q22</a:t>
                      </a: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NC/NO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Выходное реле –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6138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Q3</a:t>
                      </a: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Q33-Q31-Q32</a:t>
                      </a: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NC/NO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Выходное реле –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6138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Q4</a:t>
                      </a: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Q43-Q41-Q42</a:t>
                      </a: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NC/NO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Выходное реле –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1166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Box 9"/>
          <p:cNvSpPr txBox="1">
            <a:spLocks noChangeArrowheads="1"/>
          </p:cNvSpPr>
          <p:nvPr/>
        </p:nvSpPr>
        <p:spPr bwMode="auto">
          <a:xfrm>
            <a:off x="1530350" y="6445250"/>
            <a:ext cx="7632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200"/>
              <a:t>Для каждого выходного реле (параметры </a:t>
            </a:r>
            <a:r>
              <a:rPr lang="en-US" sz="1200"/>
              <a:t>P01..P04</a:t>
            </a:r>
            <a:r>
              <a:rPr lang="ru-RU" sz="1200"/>
              <a:t>) может быть выбрано одно из указанных в таблице</a:t>
            </a:r>
            <a:endParaRPr lang="en-US" sz="120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200"/>
              <a:t>событий, при котором произойдет его срабатывание</a:t>
            </a:r>
            <a:endParaRPr lang="en-US" sz="1200"/>
          </a:p>
        </p:txBody>
      </p:sp>
      <p:sp>
        <p:nvSpPr>
          <p:cNvPr id="92162" name="Titel 1"/>
          <p:cNvSpPr>
            <a:spLocks/>
          </p:cNvSpPr>
          <p:nvPr/>
        </p:nvSpPr>
        <p:spPr bwMode="gray">
          <a:xfrm>
            <a:off x="0" y="468313"/>
            <a:ext cx="106934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</a:t>
            </a:r>
            <a:r>
              <a:rPr lang="ru-RU" sz="2000" b="1">
                <a:solidFill>
                  <a:srgbClr val="595959"/>
                </a:solidFill>
              </a:rPr>
              <a:t> – функции выходных сигнальных реле</a:t>
            </a:r>
          </a:p>
        </p:txBody>
      </p:sp>
      <p:graphicFrame>
        <p:nvGraphicFramePr>
          <p:cNvPr id="92317" name="Group 157"/>
          <p:cNvGraphicFramePr>
            <a:graphicFrameLocks noGrp="1"/>
          </p:cNvGraphicFramePr>
          <p:nvPr/>
        </p:nvGraphicFramePr>
        <p:xfrm>
          <a:off x="1601788" y="971550"/>
          <a:ext cx="7559675" cy="5472113"/>
        </p:xfrm>
        <a:graphic>
          <a:graphicData uri="http://schemas.openxmlformats.org/drawingml/2006/table">
            <a:tbl>
              <a:tblPr/>
              <a:tblGrid>
                <a:gridCol w="1008062"/>
                <a:gridCol w="2749550"/>
                <a:gridCol w="993775"/>
                <a:gridCol w="2808288"/>
              </a:tblGrid>
              <a:tr h="18097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Значение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Функция выходного реле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Значение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Функция выходного реле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Реле выключено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28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Наличие - Ввод-1 или Ввод-2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Реле включено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29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Наличие - Ввод-1 и Ввод-2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213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Авария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Работа от Ввода-1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неАвария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31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Работа от Ввода-2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Жокей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32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Срабатывание IN0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Останов пуска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33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Срабатывание IN1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Пуск по сигналу РПС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34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Срабатывание IN2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Пожар-1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Срабатывание IN3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Пожар-2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36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Срабатывание IN4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Пуск обобщенный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37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Срабатывание IN5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Пуск насосов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38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Давление системы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)≤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PP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Пуск задвижек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39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Спринклерный пуск по ПД/СД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Выход насоса на режим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Канал-1 – пуск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неВыход насоса на режим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41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Канал-2 – пуск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Задвижка открыта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42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Канал-3 – пуск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Задвижка не открылась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43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Канал-4 – пуск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Дежурный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44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Канал-1 – авария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17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Дежурный+Авто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45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Канал-2 – авария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Дежурный+неАвария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46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Канал-3 – авария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19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Дежур.+Авто+неАвария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47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Канал-4 – авария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Дежур.+неОстанов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48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Канал-1 - выход на режим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Дежур.+Авто+неОстанов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49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Канал-2 - выход на режим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22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Дежур.+неАвария+неОстанов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Канал-3 - выход на режим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23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Деж.+Авто+неАвария+неОст.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51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Канал-4 - выход на режим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Режим «Блокировка»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52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Канал-1 - задвижка закрыта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Режим «Сервис»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53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Канал-2 - задвижка закрыта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26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Наличие - Ввод-1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54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Канал-3 - задвижка закрыта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27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Наличие - Ввод-2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55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Канал-4 - задвижка закрыта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315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el 1"/>
          <p:cNvSpPr>
            <a:spLocks/>
          </p:cNvSpPr>
          <p:nvPr/>
        </p:nvSpPr>
        <p:spPr bwMode="gray">
          <a:xfrm>
            <a:off x="0" y="468313"/>
            <a:ext cx="106934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</a:t>
            </a:r>
            <a:r>
              <a:rPr lang="ru-RU" sz="2000" b="1">
                <a:solidFill>
                  <a:srgbClr val="595959"/>
                </a:solidFill>
              </a:rPr>
              <a:t>/2 - коды возможных неисправностей</a:t>
            </a:r>
          </a:p>
        </p:txBody>
      </p:sp>
      <p:sp>
        <p:nvSpPr>
          <p:cNvPr id="93186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  <p:graphicFrame>
        <p:nvGraphicFramePr>
          <p:cNvPr id="93374" name="Group 190"/>
          <p:cNvGraphicFramePr>
            <a:graphicFrameLocks noGrp="1"/>
          </p:cNvGraphicFramePr>
          <p:nvPr/>
        </p:nvGraphicFramePr>
        <p:xfrm>
          <a:off x="1962150" y="900113"/>
          <a:ext cx="6985000" cy="6064250"/>
        </p:xfrm>
        <a:graphic>
          <a:graphicData uri="http://schemas.openxmlformats.org/drawingml/2006/table">
            <a:tbl>
              <a:tblPr/>
              <a:tblGrid>
                <a:gridCol w="576263"/>
                <a:gridCol w="3116262"/>
                <a:gridCol w="555625"/>
                <a:gridCol w="2736850"/>
              </a:tblGrid>
              <a:tr h="192088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Код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Авария - Канал-1 - насос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Код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Авария - Канал-2 - насос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E.13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Авария ПД-1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Авария ПД-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E.14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Нет питания цепей управления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Нет питания цепей управления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688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E.15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Обрыв силовых цепей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Обрыв силовых цепей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E.16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Тепловая защита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Тепловая защита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E.17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Нет выхода на режим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Нет выхода на режим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Код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Авария - Канал-3 - задвижка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Код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Авария - Канал-4 - задвижка/жокей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688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34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Нет питания цепей управления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44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Нет питания цепей управления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Обрыв силовых цепей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45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Обрыв силовых цепей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688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36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Обрыв цепей открытия задвижка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46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Обрыв цепей открытия задвижка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38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Нет сигнала «Закрыта задвижка»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48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Нет сигнала «Закрыта задвижка»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39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Нет сигнала «Открыта задвижка»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49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Нет сигнала «Открыта задвижка»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Код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Авария входов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Код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Авария входов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688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Вход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IN0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 не взятие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Вход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IN0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(Останов)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 КЗ/обрыв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51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Вход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 не взятие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61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Вход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(РПС)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 КЗ/обрыв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52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Вход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 не взятие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62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Вход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(АПС) - КЗ/обрыв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213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53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Вход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 не взятие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63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Вход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(АПС) - КЗ/обрыв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54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Вход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 не взятие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64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Вход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(АПС/СД) - КЗ/обрыв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213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55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Вход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 не взятие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65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Вход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(Авария внешняя) - КЗ/обрыв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56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Вход ПД-А+В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 не взятие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66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Вход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IN6 (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ПД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-4)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- КЗ/обрыв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57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Рассинхронизация ПД-А+В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67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Вход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IN7 (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ПД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-3)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- КЗ/обрыв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213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58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Вход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 (ПД-А) - КЗ/обрыв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68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Вход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IN8 (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ПД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-2)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- КЗ/обрыв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213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59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Вход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(ПД-В) - КЗ/обрыв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69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Вход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IN9 (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ПД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-1)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- КЗ/обрыв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Код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Авария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системы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Код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Авария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системы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70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Авария контроллера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00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Внешняя авария по входу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IN0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71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Нет питания Ввода - 1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01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Внешняя авария по входу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IN1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72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Нет питания Ввода - 2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02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Внешняя авария по входу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IN2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73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Контроль фаз Ввода - 1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03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Внешняя авария по входу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IN3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74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Контроль фаз Ввода - 2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04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Внешняя авария по входу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IN4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688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75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Обобщенная авария РИП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05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Внешняя авария по входу </a:t>
                      </a: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IN5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76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Обобщенная авария ДГУ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06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резерв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77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КЗ в цепи +24В для ПД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07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Рассинхронизация ПД-1/2/3/4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688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78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резерв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08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Ограничение времени жокея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79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Нет связи с диспетчерским пультом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E.</a:t>
                      </a: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09</a:t>
                      </a: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Некорректные параметры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el 1"/>
          <p:cNvSpPr>
            <a:spLocks/>
          </p:cNvSpPr>
          <p:nvPr/>
        </p:nvSpPr>
        <p:spPr bwMode="gray">
          <a:xfrm>
            <a:off x="0" y="468313"/>
            <a:ext cx="95234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</a:t>
            </a:r>
            <a:r>
              <a:rPr lang="ru-RU" sz="2000" b="1">
                <a:solidFill>
                  <a:srgbClr val="595959"/>
                </a:solidFill>
              </a:rPr>
              <a:t> – спринклерная система (водозаполненная) с пуском от ПД</a:t>
            </a:r>
          </a:p>
        </p:txBody>
      </p:sp>
      <p:pic>
        <p:nvPicPr>
          <p:cNvPr id="94210" name="Picture 8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" y="1157288"/>
            <a:ext cx="100838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el 1"/>
          <p:cNvSpPr>
            <a:spLocks/>
          </p:cNvSpPr>
          <p:nvPr/>
        </p:nvSpPr>
        <p:spPr bwMode="gray">
          <a:xfrm>
            <a:off x="0" y="468313"/>
            <a:ext cx="95234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</a:t>
            </a:r>
            <a:r>
              <a:rPr lang="ru-RU" sz="2000" b="1">
                <a:solidFill>
                  <a:srgbClr val="595959"/>
                </a:solidFill>
              </a:rPr>
              <a:t> – спринклерная система (водозаполненная) с пуском от СД</a:t>
            </a:r>
          </a:p>
        </p:txBody>
      </p:sp>
      <p:pic>
        <p:nvPicPr>
          <p:cNvPr id="95234" name="Picture 6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" y="1189038"/>
            <a:ext cx="10009188" cy="553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el 1"/>
          <p:cNvSpPr>
            <a:spLocks/>
          </p:cNvSpPr>
          <p:nvPr/>
        </p:nvSpPr>
        <p:spPr bwMode="gray">
          <a:xfrm>
            <a:off x="0" y="468313"/>
            <a:ext cx="95234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</a:t>
            </a:r>
            <a:r>
              <a:rPr lang="ru-RU" sz="2000" b="1">
                <a:solidFill>
                  <a:srgbClr val="595959"/>
                </a:solidFill>
              </a:rPr>
              <a:t> – спринклерная система (воздухозаполненная) с пуском от ПД</a:t>
            </a:r>
          </a:p>
        </p:txBody>
      </p:sp>
      <p:pic>
        <p:nvPicPr>
          <p:cNvPr id="96258" name="Picture 9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" y="1157288"/>
            <a:ext cx="9990138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el 1"/>
          <p:cNvSpPr>
            <a:spLocks/>
          </p:cNvSpPr>
          <p:nvPr/>
        </p:nvSpPr>
        <p:spPr bwMode="gray">
          <a:xfrm>
            <a:off x="0" y="468313"/>
            <a:ext cx="95234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</a:t>
            </a:r>
            <a:r>
              <a:rPr lang="ru-RU" sz="2000" b="1">
                <a:solidFill>
                  <a:srgbClr val="595959"/>
                </a:solidFill>
              </a:rPr>
              <a:t> – дренчерная система</a:t>
            </a:r>
          </a:p>
        </p:txBody>
      </p:sp>
      <p:pic>
        <p:nvPicPr>
          <p:cNvPr id="97282" name="Picture 6" descr="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" y="1128713"/>
            <a:ext cx="10009188" cy="553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el 1"/>
          <p:cNvSpPr>
            <a:spLocks/>
          </p:cNvSpPr>
          <p:nvPr/>
        </p:nvSpPr>
        <p:spPr bwMode="gray">
          <a:xfrm>
            <a:off x="0" y="468313"/>
            <a:ext cx="95234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</a:t>
            </a:r>
            <a:r>
              <a:rPr lang="ru-RU" sz="2000" b="1">
                <a:solidFill>
                  <a:srgbClr val="595959"/>
                </a:solidFill>
              </a:rPr>
              <a:t> – система внутреннего противопожарного водопровода</a:t>
            </a:r>
          </a:p>
        </p:txBody>
      </p:sp>
      <p:pic>
        <p:nvPicPr>
          <p:cNvPr id="98306" name="Picture 11" descr="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" y="1157288"/>
            <a:ext cx="10094913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el 1"/>
          <p:cNvSpPr>
            <a:spLocks/>
          </p:cNvSpPr>
          <p:nvPr/>
        </p:nvSpPr>
        <p:spPr bwMode="gray">
          <a:xfrm>
            <a:off x="0" y="468313"/>
            <a:ext cx="106934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</a:t>
            </a:r>
            <a:r>
              <a:rPr lang="ru-RU" sz="2000" b="1">
                <a:solidFill>
                  <a:srgbClr val="595959"/>
                </a:solidFill>
              </a:rPr>
              <a:t> – пуск / останов по давлению</a:t>
            </a:r>
          </a:p>
        </p:txBody>
      </p:sp>
      <p:sp>
        <p:nvSpPr>
          <p:cNvPr id="99330" name="Text Box 6"/>
          <p:cNvSpPr txBox="1">
            <a:spLocks noChangeArrowheads="1"/>
          </p:cNvSpPr>
          <p:nvPr/>
        </p:nvSpPr>
        <p:spPr bwMode="auto">
          <a:xfrm>
            <a:off x="306388" y="1030288"/>
            <a:ext cx="100806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130000"/>
              </a:lnSpc>
            </a:pPr>
            <a:r>
              <a:rPr lang="ru-RU" sz="1800" b="1"/>
              <a:t>Пуск / останов по давлению осуществляется</a:t>
            </a:r>
          </a:p>
          <a:p>
            <a:pPr algn="ctr" defTabSz="914400">
              <a:lnSpc>
                <a:spcPct val="130000"/>
              </a:lnSpc>
            </a:pPr>
            <a:r>
              <a:rPr lang="ru-RU" sz="1800" b="1"/>
              <a:t>по показаниям датчиков ПД-</a:t>
            </a:r>
            <a:r>
              <a:rPr lang="en-US" sz="1800" b="1"/>
              <a:t>A</a:t>
            </a:r>
            <a:r>
              <a:rPr lang="ru-RU" sz="1800" b="1"/>
              <a:t> + ПД-</a:t>
            </a:r>
            <a:r>
              <a:rPr lang="en-US" sz="1800" b="1"/>
              <a:t>B</a:t>
            </a:r>
            <a:endParaRPr lang="ru-RU" sz="1800" b="1"/>
          </a:p>
        </p:txBody>
      </p:sp>
      <p:graphicFrame>
        <p:nvGraphicFramePr>
          <p:cNvPr id="97326" name="Group 46"/>
          <p:cNvGraphicFramePr>
            <a:graphicFrameLocks noGrp="1"/>
          </p:cNvGraphicFramePr>
          <p:nvPr/>
        </p:nvGraphicFramePr>
        <p:xfrm>
          <a:off x="2106613" y="2268538"/>
          <a:ext cx="6696075" cy="4113212"/>
        </p:xfrm>
        <a:graphic>
          <a:graphicData uri="http://schemas.openxmlformats.org/drawingml/2006/table">
            <a:tbl>
              <a:tblPr/>
              <a:tblGrid>
                <a:gridCol w="1152525"/>
                <a:gridCol w="3455987"/>
                <a:gridCol w="2087563"/>
              </a:tblGrid>
              <a:tr h="503238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Параметр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Значения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endParaRPr kumimoji="0" lang="ru-RU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endParaRPr kumimoji="0" lang="ru-RU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endParaRPr kumimoji="0" lang="ru-RU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P.P2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Уставка отключения насосов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 &lt; P.P1 &lt; P.P2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P.P1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Уставка включения насосов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endParaRPr kumimoji="0" lang="ru-RU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endParaRPr kumimoji="0" lang="ru-RU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endParaRPr kumimoji="0" lang="ru-RU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99377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Максимальное кол-во одновременно работающих основных насосов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 зависимости</a:t>
                      </a: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от системы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2188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Минимальное кол-во одновременно работающих основных насосов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= 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endParaRPr kumimoji="0" lang="ru-RU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endParaRPr kumimoji="0" lang="ru-RU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endParaRPr kumimoji="0" lang="ru-RU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99368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el 1"/>
          <p:cNvSpPr>
            <a:spLocks/>
          </p:cNvSpPr>
          <p:nvPr/>
        </p:nvSpPr>
        <p:spPr bwMode="gray">
          <a:xfrm>
            <a:off x="2538413" y="468313"/>
            <a:ext cx="58801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rgbClr val="595959"/>
                </a:solidFill>
              </a:rPr>
              <a:t>Панель управления</a:t>
            </a:r>
            <a:r>
              <a:rPr lang="en-US" sz="2000" b="1">
                <a:solidFill>
                  <a:srgbClr val="595959"/>
                </a:solidFill>
              </a:rPr>
              <a:t> SK-FFS </a:t>
            </a:r>
            <a:endParaRPr lang="ru-RU" sz="2000" b="1">
              <a:solidFill>
                <a:srgbClr val="595959"/>
              </a:solidFill>
            </a:endParaRPr>
          </a:p>
        </p:txBody>
      </p:sp>
      <p:sp>
        <p:nvSpPr>
          <p:cNvPr id="45058" name="TextBox 19"/>
          <p:cNvSpPr txBox="1">
            <a:spLocks noChangeArrowheads="1"/>
          </p:cNvSpPr>
          <p:nvPr/>
        </p:nvSpPr>
        <p:spPr bwMode="auto">
          <a:xfrm>
            <a:off x="522288" y="5321300"/>
            <a:ext cx="3681412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600" b="1"/>
              <a:t>Стандартный прибор </a:t>
            </a:r>
            <a:r>
              <a:rPr lang="en-US" sz="1600" b="1"/>
              <a:t>SK-FFS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endParaRPr lang="ru-RU" sz="800" b="1"/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600" b="1"/>
              <a:t>2 насоса + задвижка + жокей</a:t>
            </a:r>
          </a:p>
        </p:txBody>
      </p:sp>
      <p:pic>
        <p:nvPicPr>
          <p:cNvPr id="45059" name="Picture 10" descr="панель управления прибора дизел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0950" y="1522413"/>
            <a:ext cx="4933950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Box 19"/>
          <p:cNvSpPr txBox="1">
            <a:spLocks noChangeArrowheads="1"/>
          </p:cNvSpPr>
          <p:nvPr/>
        </p:nvSpPr>
        <p:spPr bwMode="auto">
          <a:xfrm>
            <a:off x="5221288" y="5321300"/>
            <a:ext cx="4697412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600" b="1"/>
              <a:t>Прибор </a:t>
            </a:r>
            <a:r>
              <a:rPr lang="en-US" sz="1600" b="1"/>
              <a:t>SK-FFS </a:t>
            </a:r>
            <a:r>
              <a:rPr lang="ru-RU" sz="1600" b="1"/>
              <a:t>под заказ</a:t>
            </a:r>
            <a:endParaRPr lang="en-US" sz="1600" b="1"/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endParaRPr lang="en-US" sz="800" b="1"/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 b="1"/>
              <a:t>4</a:t>
            </a:r>
            <a:r>
              <a:rPr lang="ru-RU" sz="1600" b="1"/>
              <a:t> насоса + жокей + управление ДГУ</a:t>
            </a:r>
            <a:r>
              <a:rPr lang="en-US" sz="1600" b="1"/>
              <a:t> + </a:t>
            </a:r>
            <a:r>
              <a:rPr lang="ru-RU" sz="1600" b="1"/>
              <a:t>РИП</a:t>
            </a:r>
          </a:p>
        </p:txBody>
      </p:sp>
      <p:pic>
        <p:nvPicPr>
          <p:cNvPr id="45061" name="Picture 12" descr="наклейка FF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838" y="1531938"/>
            <a:ext cx="3924300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el 1"/>
          <p:cNvSpPr>
            <a:spLocks/>
          </p:cNvSpPr>
          <p:nvPr/>
        </p:nvSpPr>
        <p:spPr bwMode="gray">
          <a:xfrm>
            <a:off x="0" y="468313"/>
            <a:ext cx="95234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b="1">
                <a:solidFill>
                  <a:srgbClr val="595959"/>
                </a:solidFill>
              </a:rPr>
              <a:t>Логическая схема работы прибора </a:t>
            </a:r>
            <a:r>
              <a:rPr lang="en-US" b="1">
                <a:solidFill>
                  <a:srgbClr val="595959"/>
                </a:solidFill>
              </a:rPr>
              <a:t>SK-FFS</a:t>
            </a:r>
            <a:endParaRPr lang="ru-RU" sz="2000" b="1">
              <a:solidFill>
                <a:srgbClr val="595959"/>
              </a:solidFill>
            </a:endParaRPr>
          </a:p>
        </p:txBody>
      </p:sp>
      <p:sp>
        <p:nvSpPr>
          <p:cNvPr id="100354" name="Line 5"/>
          <p:cNvSpPr>
            <a:spLocks noChangeShapeType="1"/>
          </p:cNvSpPr>
          <p:nvPr/>
        </p:nvSpPr>
        <p:spPr bwMode="auto">
          <a:xfrm>
            <a:off x="5586413" y="16795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5" name="Picture 9" descr="Логическая схем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25" y="1044575"/>
            <a:ext cx="9932988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6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el 1"/>
          <p:cNvSpPr>
            <a:spLocks/>
          </p:cNvSpPr>
          <p:nvPr/>
        </p:nvSpPr>
        <p:spPr bwMode="gray">
          <a:xfrm>
            <a:off x="1989138" y="468313"/>
            <a:ext cx="58801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chemeClr val="accent2"/>
                </a:solidFill>
              </a:rPr>
              <a:t>Семинар для проектировщиков </a:t>
            </a:r>
            <a:r>
              <a:rPr lang="en-US" sz="2000" b="1">
                <a:solidFill>
                  <a:schemeClr val="accent2"/>
                </a:solidFill>
              </a:rPr>
              <a:t>SK-FFS</a:t>
            </a:r>
            <a:endParaRPr lang="ru-RU" sz="1000" b="1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0575" y="1836738"/>
            <a:ext cx="6003925" cy="8286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  <a:defRPr/>
            </a:pPr>
            <a:r>
              <a:rPr lang="ru-RU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Спасибо за внимание!</a:t>
            </a:r>
          </a:p>
        </p:txBody>
      </p:sp>
      <p:sp>
        <p:nvSpPr>
          <p:cNvPr id="101379" name="TextBox 8"/>
          <p:cNvSpPr txBox="1">
            <a:spLocks noChangeArrowheads="1"/>
          </p:cNvSpPr>
          <p:nvPr/>
        </p:nvSpPr>
        <p:spPr bwMode="auto">
          <a:xfrm>
            <a:off x="2489200" y="3408363"/>
            <a:ext cx="52038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 algn="just">
              <a:lnSpc>
                <a:spcPct val="110000"/>
              </a:lnSpc>
              <a:buClr>
                <a:schemeClr val="accent1"/>
              </a:buClr>
            </a:pPr>
            <a:r>
              <a:rPr lang="ru-RU" sz="2000"/>
              <a:t>При возникновении вопросов  вы  можете </a:t>
            </a:r>
          </a:p>
          <a:p>
            <a:pPr marL="180975" indent="-180975" algn="just">
              <a:lnSpc>
                <a:spcPct val="110000"/>
              </a:lnSpc>
              <a:buClr>
                <a:schemeClr val="accent1"/>
              </a:buClr>
            </a:pPr>
            <a:r>
              <a:rPr lang="ru-RU" sz="2000"/>
              <a:t>задать их в </a:t>
            </a:r>
            <a:r>
              <a:rPr lang="ru-RU" sz="2000">
                <a:solidFill>
                  <a:srgbClr val="0033CC"/>
                </a:solidFill>
                <a:hlinkClick r:id="rId2"/>
              </a:rPr>
              <a:t>нашем сообществе Вконтакте</a:t>
            </a:r>
            <a:endParaRPr lang="ru-RU" sz="2000">
              <a:solidFill>
                <a:srgbClr val="0033CC"/>
              </a:solidFill>
            </a:endParaRPr>
          </a:p>
        </p:txBody>
      </p:sp>
      <p:pic>
        <p:nvPicPr>
          <p:cNvPr id="101380" name="Picture 2" descr="Y:\ilyas\pres-ffs-2017-02-16\vk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3238" y="4908550"/>
            <a:ext cx="652462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1" name="TextBox 10"/>
          <p:cNvSpPr txBox="1">
            <a:spLocks noChangeArrowheads="1"/>
          </p:cNvSpPr>
          <p:nvPr/>
        </p:nvSpPr>
        <p:spPr bwMode="auto">
          <a:xfrm>
            <a:off x="4051300" y="4808538"/>
            <a:ext cx="320675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en-US" sz="3600" b="1"/>
              <a:t>vk.com / skffs</a:t>
            </a:r>
            <a:endParaRPr lang="ru-RU" sz="3600" b="1"/>
          </a:p>
        </p:txBody>
      </p:sp>
      <p:sp>
        <p:nvSpPr>
          <p:cNvPr id="101382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el 1"/>
          <p:cNvSpPr>
            <a:spLocks/>
          </p:cNvSpPr>
          <p:nvPr/>
        </p:nvSpPr>
        <p:spPr bwMode="gray">
          <a:xfrm>
            <a:off x="1674813" y="468313"/>
            <a:ext cx="74168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rgbClr val="595959"/>
                </a:solidFill>
              </a:rPr>
              <a:t>Выносной диспетчерский пульт </a:t>
            </a:r>
            <a:r>
              <a:rPr lang="ru-RU"/>
              <a:t> </a:t>
            </a:r>
            <a:r>
              <a:rPr lang="en-US" b="1">
                <a:solidFill>
                  <a:srgbClr val="595959"/>
                </a:solidFill>
              </a:rPr>
              <a:t>SK-FFS/RC</a:t>
            </a:r>
            <a:endParaRPr lang="ru-RU" b="1">
              <a:solidFill>
                <a:srgbClr val="595959"/>
              </a:solidFill>
            </a:endParaRPr>
          </a:p>
        </p:txBody>
      </p:sp>
      <p:pic>
        <p:nvPicPr>
          <p:cNvPr id="46082" name="Picture 3" descr="D:\present\FF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7700" y="2008188"/>
            <a:ext cx="2928938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Box 8"/>
          <p:cNvSpPr txBox="1">
            <a:spLocks noChangeArrowheads="1"/>
          </p:cNvSpPr>
          <p:nvPr/>
        </p:nvSpPr>
        <p:spPr bwMode="auto">
          <a:xfrm>
            <a:off x="6203950" y="1239838"/>
            <a:ext cx="2786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800" b="1"/>
              <a:t>Пульт </a:t>
            </a:r>
            <a:r>
              <a:rPr lang="en-US" sz="1800" b="1"/>
              <a:t>SK-FFS/RC</a:t>
            </a:r>
            <a:endParaRPr lang="ru-RU" sz="1800" b="1"/>
          </a:p>
        </p:txBody>
      </p:sp>
      <p:sp>
        <p:nvSpPr>
          <p:cNvPr id="46084" name="TextBox 9"/>
          <p:cNvSpPr txBox="1">
            <a:spLocks noChangeArrowheads="1"/>
          </p:cNvSpPr>
          <p:nvPr/>
        </p:nvSpPr>
        <p:spPr bwMode="auto">
          <a:xfrm>
            <a:off x="1774825" y="1263650"/>
            <a:ext cx="3071813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800" b="1"/>
              <a:t>Прибор </a:t>
            </a:r>
            <a:r>
              <a:rPr lang="en-US" sz="1800" b="1"/>
              <a:t>SK-FFS </a:t>
            </a:r>
            <a:endParaRPr lang="ru-RU" sz="1800" b="1"/>
          </a:p>
        </p:txBody>
      </p:sp>
      <p:sp>
        <p:nvSpPr>
          <p:cNvPr id="46085" name="TextBox 11"/>
          <p:cNvSpPr txBox="1">
            <a:spLocks noChangeArrowheads="1"/>
          </p:cNvSpPr>
          <p:nvPr/>
        </p:nvSpPr>
        <p:spPr bwMode="auto">
          <a:xfrm>
            <a:off x="306388" y="5961063"/>
            <a:ext cx="10080625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   Выносной диспетчерский пульт  </a:t>
            </a:r>
            <a:r>
              <a:rPr lang="en-US" sz="1500"/>
              <a:t>SK-FFS/RC </a:t>
            </a:r>
            <a:r>
              <a:rPr lang="ru-RU" sz="1500"/>
              <a:t>заказывается дополнительно, если требуется оснащение удаленного места диспетчера</a:t>
            </a:r>
            <a:r>
              <a:rPr lang="en-US" sz="1500"/>
              <a:t>. 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   Диспетчерский пульт питается от основного прибора напряжением = 24В (дополнит. питания не требуется). </a:t>
            </a:r>
          </a:p>
        </p:txBody>
      </p:sp>
      <p:pic>
        <p:nvPicPr>
          <p:cNvPr id="46086" name="Picture 3" descr="Y:\FFS-презентация\плата RS-48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5938" y="3924300"/>
            <a:ext cx="433387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reeform 17"/>
          <p:cNvSpPr/>
          <p:nvPr/>
        </p:nvSpPr>
        <p:spPr>
          <a:xfrm>
            <a:off x="3275013" y="3943350"/>
            <a:ext cx="4286250" cy="1481138"/>
          </a:xfrm>
          <a:custGeom>
            <a:avLst/>
            <a:gdLst>
              <a:gd name="connsiteX0" fmla="*/ 0 w 4305300"/>
              <a:gd name="connsiteY0" fmla="*/ 714375 h 1638300"/>
              <a:gd name="connsiteX1" fmla="*/ 9525 w 4305300"/>
              <a:gd name="connsiteY1" fmla="*/ 1638300 h 1638300"/>
              <a:gd name="connsiteX2" fmla="*/ 4305300 w 4305300"/>
              <a:gd name="connsiteY2" fmla="*/ 1638300 h 1638300"/>
              <a:gd name="connsiteX3" fmla="*/ 4295775 w 4305300"/>
              <a:gd name="connsiteY3" fmla="*/ 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5300" h="1638300">
                <a:moveTo>
                  <a:pt x="0" y="714375"/>
                </a:moveTo>
                <a:lnTo>
                  <a:pt x="9525" y="1638300"/>
                </a:lnTo>
                <a:lnTo>
                  <a:pt x="4305300" y="1638300"/>
                </a:lnTo>
                <a:lnTo>
                  <a:pt x="4295775" y="0"/>
                </a:lnTo>
              </a:path>
            </a:pathLst>
          </a:custGeom>
          <a:ln w="76200">
            <a:solidFill>
              <a:srgbClr val="4DBA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6088" name="Picture 2" descr="D:\present\pul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8438" y="2493963"/>
            <a:ext cx="201295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TextBox 18"/>
          <p:cNvSpPr txBox="1">
            <a:spLocks noChangeArrowheads="1"/>
          </p:cNvSpPr>
          <p:nvPr/>
        </p:nvSpPr>
        <p:spPr bwMode="auto">
          <a:xfrm>
            <a:off x="4846638" y="5067300"/>
            <a:ext cx="1500187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до 300 метров</a:t>
            </a:r>
          </a:p>
        </p:txBody>
      </p:sp>
      <p:sp>
        <p:nvSpPr>
          <p:cNvPr id="46090" name="TextBox 18"/>
          <p:cNvSpPr txBox="1">
            <a:spLocks noChangeArrowheads="1"/>
          </p:cNvSpPr>
          <p:nvPr/>
        </p:nvSpPr>
        <p:spPr bwMode="auto">
          <a:xfrm>
            <a:off x="4194175" y="5454650"/>
            <a:ext cx="280828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витая пара (</a:t>
            </a:r>
            <a:r>
              <a:rPr lang="en-US" sz="1500"/>
              <a:t>RS-485 + =</a:t>
            </a:r>
            <a:r>
              <a:rPr lang="ru-RU" sz="1500"/>
              <a:t>24В)</a:t>
            </a:r>
          </a:p>
        </p:txBody>
      </p:sp>
      <p:sp>
        <p:nvSpPr>
          <p:cNvPr id="46091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el 1"/>
          <p:cNvSpPr>
            <a:spLocks/>
          </p:cNvSpPr>
          <p:nvPr/>
        </p:nvSpPr>
        <p:spPr bwMode="gray">
          <a:xfrm>
            <a:off x="2538413" y="468313"/>
            <a:ext cx="58801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rgbClr val="595959"/>
                </a:solidFill>
              </a:rPr>
              <a:t>Структурная схема </a:t>
            </a:r>
            <a:r>
              <a:rPr lang="en-US" sz="2000" b="1">
                <a:solidFill>
                  <a:srgbClr val="595959"/>
                </a:solidFill>
              </a:rPr>
              <a:t>SK-FFS</a:t>
            </a:r>
            <a:endParaRPr lang="ru-RU" sz="2000" b="1">
              <a:solidFill>
                <a:srgbClr val="595959"/>
              </a:solidFill>
            </a:endParaRPr>
          </a:p>
        </p:txBody>
      </p:sp>
      <p:sp>
        <p:nvSpPr>
          <p:cNvPr id="47106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  <p:pic>
        <p:nvPicPr>
          <p:cNvPr id="47107" name="Picture 7" descr="структурная схем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0350" y="971550"/>
            <a:ext cx="7561263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Y:\FFS-презентация\фото ffs открыт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5200" y="2700338"/>
            <a:ext cx="52863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/>
          <p:cNvSpPr>
            <a:spLocks/>
          </p:cNvSpPr>
          <p:nvPr/>
        </p:nvSpPr>
        <p:spPr bwMode="gray">
          <a:xfrm>
            <a:off x="2538413" y="468313"/>
            <a:ext cx="58801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  <a:defRPr/>
            </a:pP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Приборы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SK-FFS –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поколение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III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131" name="TextBox 6"/>
          <p:cNvSpPr txBox="1">
            <a:spLocks noChangeArrowheads="1"/>
          </p:cNvSpPr>
          <p:nvPr/>
        </p:nvSpPr>
        <p:spPr bwMode="auto">
          <a:xfrm>
            <a:off x="450850" y="1208088"/>
            <a:ext cx="307181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800" b="1"/>
              <a:t>Вид снаружи</a:t>
            </a:r>
          </a:p>
        </p:txBody>
      </p:sp>
      <p:sp>
        <p:nvSpPr>
          <p:cNvPr id="48132" name="TextBox 7"/>
          <p:cNvSpPr txBox="1">
            <a:spLocks noChangeArrowheads="1"/>
          </p:cNvSpPr>
          <p:nvPr/>
        </p:nvSpPr>
        <p:spPr bwMode="auto">
          <a:xfrm>
            <a:off x="5846763" y="1208088"/>
            <a:ext cx="3071812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800" b="1"/>
              <a:t>Вид изнутри</a:t>
            </a:r>
          </a:p>
        </p:txBody>
      </p:sp>
      <p:pic>
        <p:nvPicPr>
          <p:cNvPr id="48133" name="Picture 16" descr="FFS 3 поколение вид сперед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825" y="2841625"/>
            <a:ext cx="2643188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>
            <a:stCxn id="48135" idx="2"/>
          </p:cNvCxnSpPr>
          <p:nvPr/>
        </p:nvCxnSpPr>
        <p:spPr>
          <a:xfrm rot="5400000">
            <a:off x="2024856" y="2736057"/>
            <a:ext cx="1000125" cy="500062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5" name="TextBox 19"/>
          <p:cNvSpPr txBox="1">
            <a:spLocks noChangeArrowheads="1"/>
          </p:cNvSpPr>
          <p:nvPr/>
        </p:nvSpPr>
        <p:spPr bwMode="auto">
          <a:xfrm>
            <a:off x="1774825" y="1885950"/>
            <a:ext cx="20002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Лицевая панель</a:t>
            </a:r>
            <a:endParaRPr lang="en-US" sz="1500"/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управленя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5400000" flipH="1" flipV="1">
            <a:off x="484188" y="4705350"/>
            <a:ext cx="2081212" cy="35718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7" name="TextBox 22"/>
          <p:cNvSpPr txBox="1">
            <a:spLocks noChangeArrowheads="1"/>
          </p:cNvSpPr>
          <p:nvPr/>
        </p:nvSpPr>
        <p:spPr bwMode="auto">
          <a:xfrm>
            <a:off x="274638" y="5995988"/>
            <a:ext cx="20002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Ключ 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режимов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16200000" flipH="1">
            <a:off x="1381919" y="2593181"/>
            <a:ext cx="642938" cy="428625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9" name="TextBox 26"/>
          <p:cNvSpPr txBox="1">
            <a:spLocks noChangeArrowheads="1"/>
          </p:cNvSpPr>
          <p:nvPr/>
        </p:nvSpPr>
        <p:spPr bwMode="auto">
          <a:xfrm>
            <a:off x="346075" y="1885950"/>
            <a:ext cx="20002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Звуковой</a:t>
            </a:r>
            <a:endParaRPr lang="en-US" sz="1500"/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излучатель</a:t>
            </a:r>
          </a:p>
        </p:txBody>
      </p:sp>
      <p:cxnSp>
        <p:nvCxnSpPr>
          <p:cNvPr id="29" name="Straight Arrow Connector 28"/>
          <p:cNvCxnSpPr>
            <a:stCxn id="48141" idx="2"/>
          </p:cNvCxnSpPr>
          <p:nvPr/>
        </p:nvCxnSpPr>
        <p:spPr>
          <a:xfrm rot="16200000" flipH="1">
            <a:off x="6453981" y="2601120"/>
            <a:ext cx="714375" cy="500062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41" name="TextBox 29"/>
          <p:cNvSpPr txBox="1">
            <a:spLocks noChangeArrowheads="1"/>
          </p:cNvSpPr>
          <p:nvPr/>
        </p:nvSpPr>
        <p:spPr bwMode="auto">
          <a:xfrm>
            <a:off x="5561013" y="1914525"/>
            <a:ext cx="20002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Основной</a:t>
            </a:r>
            <a:endParaRPr lang="en-US" sz="1500"/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контроллер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5400000">
            <a:off x="8458200" y="2811463"/>
            <a:ext cx="1063625" cy="428625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43" name="TextBox 32"/>
          <p:cNvSpPr txBox="1">
            <a:spLocks noChangeArrowheads="1"/>
          </p:cNvSpPr>
          <p:nvPr/>
        </p:nvSpPr>
        <p:spPr bwMode="auto">
          <a:xfrm>
            <a:off x="8347075" y="1914525"/>
            <a:ext cx="20002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Контроллер</a:t>
            </a:r>
            <a:endParaRPr lang="en-US" sz="1500"/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лицевой панели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16200000" flipV="1">
            <a:off x="7561263" y="4629150"/>
            <a:ext cx="1785938" cy="928687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45" name="TextBox 36"/>
          <p:cNvSpPr txBox="1">
            <a:spLocks noChangeArrowheads="1"/>
          </p:cNvSpPr>
          <p:nvPr/>
        </p:nvSpPr>
        <p:spPr bwMode="auto">
          <a:xfrm>
            <a:off x="8061325" y="6057900"/>
            <a:ext cx="20002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Соединительный</a:t>
            </a:r>
            <a:endParaRPr lang="en-US" sz="1500"/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шлейф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4882356" y="4736307"/>
            <a:ext cx="1857375" cy="64293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47" name="TextBox 41"/>
          <p:cNvSpPr txBox="1">
            <a:spLocks noChangeArrowheads="1"/>
          </p:cNvSpPr>
          <p:nvPr/>
        </p:nvSpPr>
        <p:spPr bwMode="auto">
          <a:xfrm>
            <a:off x="4489450" y="6057900"/>
            <a:ext cx="20002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Силовая</a:t>
            </a:r>
            <a:endParaRPr lang="en-US" sz="1500"/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часть</a:t>
            </a:r>
          </a:p>
        </p:txBody>
      </p:sp>
      <p:sp>
        <p:nvSpPr>
          <p:cNvPr id="48148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02/2017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LO_PPT_Master_2012-08-20_short_until end 2012 ONLY FOR INTERNAL USE">
  <a:themeElements>
    <a:clrScheme name="Wilo PPT 2012-07-26b">
      <a:dk1>
        <a:sysClr val="windowText" lastClr="000000"/>
      </a:dk1>
      <a:lt1>
        <a:sysClr val="window" lastClr="FFFFFF"/>
      </a:lt1>
      <a:dk2>
        <a:srgbClr val="505050"/>
      </a:dk2>
      <a:lt2>
        <a:srgbClr val="AAC800"/>
      </a:lt2>
      <a:accent1>
        <a:srgbClr val="009C82"/>
      </a:accent1>
      <a:accent2>
        <a:srgbClr val="505050"/>
      </a:accent2>
      <a:accent3>
        <a:srgbClr val="787878"/>
      </a:accent3>
      <a:accent4>
        <a:srgbClr val="FFB400"/>
      </a:accent4>
      <a:accent5>
        <a:srgbClr val="005ACD"/>
      </a:accent5>
      <a:accent6>
        <a:srgbClr val="F54100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accent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180975" indent="-180975">
          <a:lnSpc>
            <a:spcPct val="110000"/>
          </a:lnSpc>
          <a:buClr>
            <a:schemeClr val="accent1"/>
          </a:buClr>
          <a:buFont typeface="Verdana" pitchFamily="34" charset="0"/>
          <a:buChar char="•"/>
          <a:defRPr sz="15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180975" indent="-180975">
          <a:lnSpc>
            <a:spcPct val="110000"/>
          </a:lnSpc>
          <a:buClr>
            <a:schemeClr val="accent1"/>
          </a:buClr>
          <a:buFont typeface="Verdana" pitchFamily="34" charset="0"/>
          <a:buChar char="•"/>
          <a:defRPr sz="150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Wilo PPT 2012-07-26b">
      <a:dk1>
        <a:sysClr val="windowText" lastClr="000000"/>
      </a:dk1>
      <a:lt1>
        <a:sysClr val="window" lastClr="FFFFFF"/>
      </a:lt1>
      <a:dk2>
        <a:srgbClr val="505050"/>
      </a:dk2>
      <a:lt2>
        <a:srgbClr val="AAC800"/>
      </a:lt2>
      <a:accent1>
        <a:srgbClr val="009C82"/>
      </a:accent1>
      <a:accent2>
        <a:srgbClr val="505050"/>
      </a:accent2>
      <a:accent3>
        <a:srgbClr val="787878"/>
      </a:accent3>
      <a:accent4>
        <a:srgbClr val="FFB400"/>
      </a:accent4>
      <a:accent5>
        <a:srgbClr val="005ACD"/>
      </a:accent5>
      <a:accent6>
        <a:srgbClr val="F54100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Wilo PPT 2012-07-26b">
      <a:dk1>
        <a:sysClr val="windowText" lastClr="000000"/>
      </a:dk1>
      <a:lt1>
        <a:sysClr val="window" lastClr="FFFFFF"/>
      </a:lt1>
      <a:dk2>
        <a:srgbClr val="505050"/>
      </a:dk2>
      <a:lt2>
        <a:srgbClr val="AAC800"/>
      </a:lt2>
      <a:accent1>
        <a:srgbClr val="009C82"/>
      </a:accent1>
      <a:accent2>
        <a:srgbClr val="505050"/>
      </a:accent2>
      <a:accent3>
        <a:srgbClr val="787878"/>
      </a:accent3>
      <a:accent4>
        <a:srgbClr val="FFB400"/>
      </a:accent4>
      <a:accent5>
        <a:srgbClr val="005ACD"/>
      </a:accent5>
      <a:accent6>
        <a:srgbClr val="F54100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WILO_PPT_Master_2012-08-20_short_until end 2012 ONLY FOR INTERNAL USE</Template>
  <TotalTime>7960284</TotalTime>
  <Words>3933</Words>
  <Application>Microsoft Office PowerPoint</Application>
  <PresentationFormat>Произвольный</PresentationFormat>
  <Paragraphs>1103</Paragraphs>
  <Slides>61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6</vt:i4>
      </vt:variant>
      <vt:variant>
        <vt:lpstr>Заголовки слайдов</vt:lpstr>
      </vt:variant>
      <vt:variant>
        <vt:i4>61</vt:i4>
      </vt:variant>
    </vt:vector>
  </HeadingPairs>
  <TitlesOfParts>
    <vt:vector size="71" baseType="lpstr">
      <vt:lpstr>Arial</vt:lpstr>
      <vt:lpstr>Verdana</vt:lpstr>
      <vt:lpstr>Calibri</vt:lpstr>
      <vt:lpstr>Times New Roman</vt:lpstr>
      <vt:lpstr>WILO_PPT_Master_2012-08-20_short_until end 2012 ONLY FOR INTERNAL USE</vt:lpstr>
      <vt:lpstr>Специальное оформление</vt:lpstr>
      <vt:lpstr>WILO_PPT_Master_2012-08-20_short_until end 2012 ONLY FOR INTERNAL USE</vt:lpstr>
      <vt:lpstr>WILO_PPT_Master_2012-08-20_short_until end 2012 ONLY FOR INTERNAL USE</vt:lpstr>
      <vt:lpstr>WILO_PPT_Master_2012-08-20_short_until end 2012 ONLY FOR INTERNAL USE</vt:lpstr>
      <vt:lpstr>WILO_PPT_Master_2012-08-20_short_until end 2012 ONLY FOR INTERNAL USE</vt:lpstr>
      <vt:lpstr>Приборы SK-FFS                                  для проектировщиков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</vt:vector>
  </TitlesOfParts>
  <Company>Wilorus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olga.issoupova</dc:creator>
  <cp:lastModifiedBy>Александр</cp:lastModifiedBy>
  <cp:revision>1297</cp:revision>
  <dcterms:created xsi:type="dcterms:W3CDTF">2012-09-10T12:41:32Z</dcterms:created>
  <dcterms:modified xsi:type="dcterms:W3CDTF">2017-02-21T15:02:37Z</dcterms:modified>
</cp:coreProperties>
</file>