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92" r:id="rId2"/>
  </p:sldMasterIdLst>
  <p:notesMasterIdLst>
    <p:notesMasterId r:id="rId50"/>
  </p:notesMasterIdLst>
  <p:handoutMasterIdLst>
    <p:handoutMasterId r:id="rId51"/>
  </p:handoutMasterIdLst>
  <p:sldIdLst>
    <p:sldId id="512" r:id="rId3"/>
    <p:sldId id="510" r:id="rId4"/>
    <p:sldId id="513" r:id="rId5"/>
    <p:sldId id="556" r:id="rId6"/>
    <p:sldId id="532" r:id="rId7"/>
    <p:sldId id="534" r:id="rId8"/>
    <p:sldId id="533" r:id="rId9"/>
    <p:sldId id="514" r:id="rId10"/>
    <p:sldId id="618" r:id="rId11"/>
    <p:sldId id="645" r:id="rId12"/>
    <p:sldId id="646" r:id="rId13"/>
    <p:sldId id="662" r:id="rId14"/>
    <p:sldId id="648" r:id="rId15"/>
    <p:sldId id="605" r:id="rId16"/>
    <p:sldId id="604" r:id="rId17"/>
    <p:sldId id="606" r:id="rId18"/>
    <p:sldId id="607" r:id="rId19"/>
    <p:sldId id="620" r:id="rId20"/>
    <p:sldId id="609" r:id="rId21"/>
    <p:sldId id="610" r:id="rId22"/>
    <p:sldId id="611" r:id="rId23"/>
    <p:sldId id="630" r:id="rId24"/>
    <p:sldId id="631" r:id="rId25"/>
    <p:sldId id="632" r:id="rId26"/>
    <p:sldId id="625" r:id="rId27"/>
    <p:sldId id="626" r:id="rId28"/>
    <p:sldId id="594" r:id="rId29"/>
    <p:sldId id="649" r:id="rId30"/>
    <p:sldId id="650" r:id="rId31"/>
    <p:sldId id="663" r:id="rId32"/>
    <p:sldId id="651" r:id="rId33"/>
    <p:sldId id="627" r:id="rId34"/>
    <p:sldId id="622" r:id="rId35"/>
    <p:sldId id="589" r:id="rId36"/>
    <p:sldId id="590" r:id="rId37"/>
    <p:sldId id="591" r:id="rId38"/>
    <p:sldId id="652" r:id="rId39"/>
    <p:sldId id="653" r:id="rId40"/>
    <p:sldId id="654" r:id="rId41"/>
    <p:sldId id="655" r:id="rId42"/>
    <p:sldId id="656" r:id="rId43"/>
    <p:sldId id="657" r:id="rId44"/>
    <p:sldId id="658" r:id="rId45"/>
    <p:sldId id="623" r:id="rId46"/>
    <p:sldId id="664" r:id="rId47"/>
    <p:sldId id="624" r:id="rId48"/>
    <p:sldId id="642" r:id="rId49"/>
  </p:sldIdLst>
  <p:sldSz cx="10693400" cy="7561263"/>
  <p:notesSz cx="7102475" cy="10234613"/>
  <p:defaultTextStyle>
    <a:defPPr>
      <a:defRPr lang="de-DE"/>
    </a:defPPr>
    <a:lvl1pPr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0700" indent="-63500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2988" indent="-1285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3688" indent="-1920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5975" indent="-257175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AA8"/>
    <a:srgbClr val="80CEC1"/>
    <a:srgbClr val="B3E1DA"/>
    <a:srgbClr val="787878"/>
    <a:srgbClr val="CBDED8"/>
    <a:srgbClr val="0033CC"/>
    <a:srgbClr val="FEFE16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500" autoAdjust="0"/>
    <p:restoredTop sz="97758" autoAdjust="0"/>
  </p:normalViewPr>
  <p:slideViewPr>
    <p:cSldViewPr>
      <p:cViewPr>
        <p:scale>
          <a:sx n="95" d="100"/>
          <a:sy n="95" d="100"/>
        </p:scale>
        <p:origin x="-346" y="230"/>
      </p:cViewPr>
      <p:guideLst>
        <p:guide orient="horz" pos="1088"/>
        <p:guide orient="horz" pos="4354"/>
        <p:guide pos="170"/>
        <p:guide pos="65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0"/>
    </p:cViewPr>
  </p:sorterViewPr>
  <p:notesViewPr>
    <p:cSldViewPr>
      <p:cViewPr varScale="1">
        <p:scale>
          <a:sx n="99" d="100"/>
          <a:sy n="99" d="100"/>
        </p:scale>
        <p:origin x="-3528" y="-96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Andrei Ivanov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C3A0338E-CF18-499A-A18B-5A1C20C68F67}" type="datetimeFigureOut">
              <a:rPr lang="de-DE"/>
              <a:pPr>
                <a:defRPr/>
              </a:pPr>
              <a:t>10.11.2022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96A2F7D5-0715-41D4-8C7E-D44C63AFA3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Andrei Ivanov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0082608C-6DBE-4EA3-A354-3D85C1F0D6E2}" type="datetimeFigureOut">
              <a:rPr lang="de-DE"/>
              <a:pPr>
                <a:defRPr/>
              </a:pPr>
              <a:t>10.11.2022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766763"/>
            <a:ext cx="54292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 defTabSz="1081128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E465A77F-2D0C-4703-97EC-90E49F8175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195263" indent="-195263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•"/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15938" indent="-3063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823913" indent="-3063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7600" indent="-2936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25575" indent="-306388" algn="l" defTabSz="1042988" rtl="0" eaLnBrk="0" fontAlgn="base" hangingPunct="0">
      <a:spcBef>
        <a:spcPct val="30000"/>
      </a:spcBef>
      <a:spcAft>
        <a:spcPct val="0"/>
      </a:spcAft>
      <a:buClr>
        <a:schemeClr val="accent1"/>
      </a:buClr>
      <a:buFont typeface="Verdana" pitchFamily="34" charset="0"/>
      <a:buChar char="−"/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PPT_Logo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18475" y="300038"/>
            <a:ext cx="2271713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 bwMode="gray">
          <a:xfrm>
            <a:off x="0" y="1619249"/>
            <a:ext cx="10693399" cy="5942014"/>
          </a:xfrm>
          <a:solidFill>
            <a:schemeClr val="accent3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0" y="5004768"/>
            <a:ext cx="10693400" cy="805482"/>
          </a:xfrm>
          <a:solidFill>
            <a:schemeClr val="bg1"/>
          </a:solidFill>
        </p:spPr>
        <p:txBody>
          <a:bodyPr lIns="698108" rIns="287456" anchor="ctr"/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0" y="5918200"/>
            <a:ext cx="10693400" cy="586775"/>
          </a:xfrm>
          <a:solidFill>
            <a:schemeClr val="accent4"/>
          </a:solidFill>
        </p:spPr>
        <p:txBody>
          <a:bodyPr lIns="718641" tIns="90000" rIns="287456" bIns="72000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1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270000"/>
            <a:ext cx="10153649" cy="700302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200"/>
            <a:ext cx="10153649" cy="5184774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875" y="943200"/>
            <a:ext cx="10153649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199"/>
            <a:ext cx="3313270" cy="2557487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 bwMode="gray">
          <a:xfrm>
            <a:off x="269875" y="4370502"/>
            <a:ext cx="3313270" cy="2538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 bwMode="gray">
          <a:xfrm>
            <a:off x="3690065" y="1727199"/>
            <a:ext cx="3313270" cy="2557487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 bwMode="gray">
          <a:xfrm>
            <a:off x="3690065" y="4370502"/>
            <a:ext cx="3313270" cy="2538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 bwMode="gray">
          <a:xfrm>
            <a:off x="7110254" y="1727199"/>
            <a:ext cx="3313270" cy="2557487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7110254" y="4370502"/>
            <a:ext cx="3313270" cy="2538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4572719"/>
            <a:ext cx="10153650" cy="2339256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219"/>
            <a:ext cx="3312629" cy="255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 bwMode="gray">
          <a:xfrm>
            <a:off x="3689744" y="1727200"/>
            <a:ext cx="3313270" cy="255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 bwMode="gray">
          <a:xfrm>
            <a:off x="7110254" y="1727200"/>
            <a:ext cx="3313270" cy="255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Pictur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4033664"/>
            <a:ext cx="10153650" cy="287831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2062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833216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5404370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7975525" y="1728627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5 Pictur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3529607"/>
            <a:ext cx="10153650" cy="338236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311940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4354005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6396070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2"/>
          </p:nvPr>
        </p:nvSpPr>
        <p:spPr bwMode="gray">
          <a:xfrm>
            <a:off x="8438134" y="1727621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s (bottom)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4031975"/>
            <a:ext cx="3312000" cy="2880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1727200"/>
            <a:ext cx="10153650" cy="201742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 bwMode="gray">
          <a:xfrm>
            <a:off x="3694266" y="4031975"/>
            <a:ext cx="3312000" cy="2880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 bwMode="gray">
          <a:xfrm>
            <a:off x="7111525" y="4031975"/>
            <a:ext cx="3312000" cy="2880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Pictures (bottom)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5" y="1727199"/>
            <a:ext cx="10153649" cy="2881523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83842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540697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7975525" y="4898951"/>
            <a:ext cx="2448000" cy="2016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5 Pictures (bottom)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8"/>
          </p:nvPr>
        </p:nvSpPr>
        <p:spPr bwMode="gray">
          <a:xfrm>
            <a:off x="269873" y="1727199"/>
            <a:ext cx="10153651" cy="3385579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2"/>
          </p:nvPr>
        </p:nvSpPr>
        <p:spPr bwMode="gray">
          <a:xfrm>
            <a:off x="269874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/>
          </p:nvPr>
        </p:nvSpPr>
        <p:spPr bwMode="gray">
          <a:xfrm>
            <a:off x="2313353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0"/>
          </p:nvPr>
        </p:nvSpPr>
        <p:spPr bwMode="gray">
          <a:xfrm>
            <a:off x="4356832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21"/>
          </p:nvPr>
        </p:nvSpPr>
        <p:spPr bwMode="gray">
          <a:xfrm>
            <a:off x="6400311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2"/>
          </p:nvPr>
        </p:nvSpPr>
        <p:spPr bwMode="gray">
          <a:xfrm>
            <a:off x="8443789" y="5403720"/>
            <a:ext cx="1979735" cy="1512000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5130800" y="1727199"/>
            <a:ext cx="5292725" cy="5184775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3"/>
          </p:nvPr>
        </p:nvSpPr>
        <p:spPr bwMode="gray">
          <a:xfrm>
            <a:off x="269875" y="1727199"/>
            <a:ext cx="4645025" cy="5184775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Констман Олег, инженер по оборудованию, Омское ТБ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 bwMode="gray">
          <a:xfrm>
            <a:off x="269875" y="1727199"/>
            <a:ext cx="10153650" cy="5184775"/>
          </a:xfrm>
        </p:spPr>
        <p:txBody>
          <a:bodyPr/>
          <a:lstStyle>
            <a:lvl1pPr marL="409255" indent="-409255">
              <a:spcBef>
                <a:spcPts val="2053"/>
              </a:spcBef>
              <a:buClrTx/>
              <a:buFont typeface="+mj-lt"/>
              <a:buAutoNum type="arabicPeriod"/>
              <a:defRPr sz="2000" b="1">
                <a:solidFill>
                  <a:schemeClr val="accent2"/>
                </a:solidFill>
              </a:defRPr>
            </a:lvl1pPr>
            <a:lvl2pPr marL="990600" indent="-582613">
              <a:buFont typeface="Verdana" pitchFamily="34" charset="0"/>
              <a:buNone/>
              <a:tabLst>
                <a:tab pos="990600" algn="l"/>
                <a:tab pos="1257300" algn="l"/>
                <a:tab pos="1524000" algn="l"/>
              </a:tabLst>
              <a:defRPr sz="2000" b="0">
                <a:solidFill>
                  <a:schemeClr val="accent2"/>
                </a:solidFill>
              </a:defRPr>
            </a:lvl2pPr>
            <a:lvl3pPr marL="1257300" indent="-847725">
              <a:buNone/>
              <a:defRPr sz="2000" b="0">
                <a:solidFill>
                  <a:schemeClr val="accent2"/>
                </a:solidFill>
              </a:defRPr>
            </a:lvl3pPr>
            <a:lvl4pPr marL="1524000" indent="-1114425">
              <a:buNone/>
              <a:defRPr sz="2000" b="0">
                <a:solidFill>
                  <a:schemeClr val="accent2"/>
                </a:solidFill>
              </a:defRPr>
            </a:lvl4pPr>
            <a:lvl5pPr marL="1343025" indent="0">
              <a:buNone/>
              <a:defRPr sz="2000"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274191" y="1727199"/>
            <a:ext cx="5292725" cy="5184775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3"/>
          </p:nvPr>
        </p:nvSpPr>
        <p:spPr bwMode="gray">
          <a:xfrm>
            <a:off x="5768566" y="1727200"/>
            <a:ext cx="4645025" cy="5184775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GB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69875" y="944563"/>
            <a:ext cx="10153650" cy="596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77BE9-CDD7-491C-8F46-B5496D92A0D5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BFABE-F6AF-4853-B60B-58AA95505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FB5F1-72B3-49E1-A14B-ADEC0515E470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64C11-08F0-4B63-BD72-62296D015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EC895-A058-4FC7-A21A-8632DE78EE59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D884D-3933-496F-A8CA-357ABCA85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9C0D0-2F2F-405E-931F-F7415F7D5AB0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13DD-22B5-45CD-BEB2-DA38AD1A5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1E64-1982-4329-8E26-F51DD00A54F1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B1070-7B34-47CE-B746-DAFC82DE3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5FB0B-AFE7-456A-96C7-89691CA0B697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4BF2B-AE88-4E3D-A4FE-5DB226D43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big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269875" y="1727199"/>
            <a:ext cx="10153650" cy="5184775"/>
          </a:xfrm>
        </p:spPr>
        <p:txBody>
          <a:bodyPr/>
          <a:lstStyle>
            <a:lvl1pPr marL="304225" indent="-304225">
              <a:defRPr sz="2000"/>
            </a:lvl1pPr>
            <a:lvl2pPr marL="717101" indent="-412876">
              <a:defRPr sz="2000"/>
            </a:lvl2pPr>
            <a:lvl3pPr marL="1129977" indent="-412876">
              <a:defRPr sz="2000"/>
            </a:lvl3pPr>
            <a:lvl4pPr marL="1531989" indent="-402011">
              <a:defRPr sz="2000"/>
            </a:lvl4pPr>
            <a:lvl5pPr marL="1944865" indent="-402011">
              <a:defRPr sz="2000"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7CA7A-DE9C-4E99-9379-2FE2AA3C886D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306A-A1DC-45D9-BE79-D77BE2536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41458-4A0B-470F-B5E1-816E157249EC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1F448-8EDD-487F-81CA-A11BF852D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ABA25-A50F-41E0-A315-D06DE60A9FA1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9856-F38B-40DF-B6B0-D4C24E6BD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E2770-ACB8-42E7-9DC6-F6F470B89408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249D-5609-4457-A83B-867D3A79F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9A964-50F5-4E3D-B42B-1B2064E6D739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BAC2B-ABF3-4658-9452-D9ED0B512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2" spcCol="10800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three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3" spcCol="10800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 numCol="4" spcCol="10800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69999" y="943200"/>
            <a:ext cx="10153525" cy="712563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en-GB" noProof="0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2"/>
          </p:nvPr>
        </p:nvSpPr>
        <p:spPr>
          <a:xfrm>
            <a:off x="269875" y="1727200"/>
            <a:ext cx="10153650" cy="518477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smtClean="0"/>
              <a:t>Вставка клипа мультимедиа</a:t>
            </a:r>
            <a:endParaRPr lang="en-GB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269875" y="944563"/>
            <a:ext cx="101536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269875" y="1727200"/>
            <a:ext cx="1015365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r" defTabSz="1043056" fontAlgn="auto">
              <a:spcBef>
                <a:spcPts val="0"/>
              </a:spcBef>
              <a:spcAft>
                <a:spcPts val="0"/>
              </a:spcAft>
              <a:defRPr lang="de-DE" sz="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01/13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defTabSz="1043056" fontAlgn="auto">
              <a:spcBef>
                <a:spcPts val="0"/>
              </a:spcBef>
              <a:spcAft>
                <a:spcPts val="0"/>
              </a:spcAft>
              <a:defRPr lang="de-DE" sz="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Исупова Ольга, PR-менеджер, отдел маркетинга </a:t>
            </a:r>
            <a:endParaRPr lang="en-GB"/>
          </a:p>
        </p:txBody>
      </p:sp>
      <p:cxnSp>
        <p:nvCxnSpPr>
          <p:cNvPr id="8" name="Gerade Verbindung 7"/>
          <p:cNvCxnSpPr/>
          <p:nvPr/>
        </p:nvCxnSpPr>
        <p:spPr bwMode="gray">
          <a:xfrm>
            <a:off x="269875" y="7040563"/>
            <a:ext cx="1015365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 bwMode="gray">
          <a:xfrm>
            <a:off x="269875" y="820738"/>
            <a:ext cx="101536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 bwMode="gray">
          <a:xfrm>
            <a:off x="269875" y="7124700"/>
            <a:ext cx="319088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fld id="{70749DA2-E169-4AD6-BBA2-23398B0039A2}" type="slidenum">
              <a:rPr lang="en-GB" sz="800">
                <a:latin typeface="+mn-lt"/>
                <a:cs typeface="+mn-cs"/>
              </a:rPr>
              <a:pPr defTabSz="10430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800">
              <a:latin typeface="+mn-lt"/>
              <a:cs typeface="+mn-cs"/>
            </a:endParaRPr>
          </a:p>
        </p:txBody>
      </p:sp>
      <p:pic>
        <p:nvPicPr>
          <p:cNvPr id="1033" name="Bild 2" descr="PPT_Logo.pdf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442450" y="338138"/>
            <a:ext cx="92075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5" r:id="rId2"/>
    <p:sldLayoutId id="2147483814" r:id="rId3"/>
    <p:sldLayoutId id="2147483813" r:id="rId4"/>
    <p:sldLayoutId id="2147483812" r:id="rId5"/>
    <p:sldLayoutId id="2147483811" r:id="rId6"/>
    <p:sldLayoutId id="2147483810" r:id="rId7"/>
    <p:sldLayoutId id="2147483809" r:id="rId8"/>
    <p:sldLayoutId id="2147483808" r:id="rId9"/>
    <p:sldLayoutId id="2147483828" r:id="rId10"/>
    <p:sldLayoutId id="2147483807" r:id="rId11"/>
    <p:sldLayoutId id="2147483806" r:id="rId12"/>
    <p:sldLayoutId id="2147483805" r:id="rId13"/>
    <p:sldLayoutId id="2147483804" r:id="rId14"/>
    <p:sldLayoutId id="2147483803" r:id="rId15"/>
    <p:sldLayoutId id="2147483802" r:id="rId16"/>
    <p:sldLayoutId id="2147483801" r:id="rId17"/>
    <p:sldLayoutId id="2147483800" r:id="rId18"/>
    <p:sldLayoutId id="2147483829" r:id="rId19"/>
    <p:sldLayoutId id="2147483799" r:id="rId20"/>
    <p:sldLayoutId id="2147483830" r:id="rId21"/>
    <p:sldLayoutId id="2147483798" r:id="rId22"/>
    <p:sldLayoutId id="2147483797" r:id="rId23"/>
  </p:sldLayoutIdLst>
  <p:hf sldNum="0" hdr="0"/>
  <p:txStyles>
    <p:titleStyle>
      <a:lvl1pPr algn="l" defTabSz="1042988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2pPr>
      <a:lvl3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3pPr>
      <a:lvl4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4pPr>
      <a:lvl5pPr algn="l" defTabSz="1042988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9pPr>
    </p:titleStyle>
    <p:bodyStyle>
      <a:lvl1pPr marL="203200" indent="-203200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247650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242888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13" indent="-250825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25550" indent="-250825" algn="l" defTabSz="1042988" rtl="0" eaLnBrk="0" fontAlgn="base" hangingPunct="0">
        <a:lnSpc>
          <a:spcPct val="110000"/>
        </a:lnSpc>
        <a:spcBef>
          <a:spcPct val="0"/>
        </a:spcBef>
        <a:spcAft>
          <a:spcPts val="600"/>
        </a:spcAft>
        <a:buClr>
          <a:schemeClr val="accent1"/>
        </a:buClr>
        <a:buFont typeface="Verdana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8E9FA1-AA60-4AB1-934B-CB35D2A8F953}" type="datetimeFigureOut">
              <a:rPr lang="ru-RU"/>
              <a:pPr>
                <a:defRPr/>
              </a:pPr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3A05DA-DF95-4DE1-8736-5BD699AB5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5" r:id="rId2"/>
    <p:sldLayoutId id="2147483824" r:id="rId3"/>
    <p:sldLayoutId id="2147483823" r:id="rId4"/>
    <p:sldLayoutId id="2147483822" r:id="rId5"/>
    <p:sldLayoutId id="2147483821" r:id="rId6"/>
    <p:sldLayoutId id="2147483820" r:id="rId7"/>
    <p:sldLayoutId id="2147483819" r:id="rId8"/>
    <p:sldLayoutId id="2147483818" r:id="rId9"/>
    <p:sldLayoutId id="2147483817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Placeholder 4" descr="slide4_1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63713"/>
            <a:ext cx="10693400" cy="5254625"/>
          </a:xfrm>
          <a:solidFill>
            <a:srgbClr val="787878"/>
          </a:solidFill>
        </p:spPr>
      </p:pic>
      <p:sp>
        <p:nvSpPr>
          <p:cNvPr id="39938" name="Title 1"/>
          <p:cNvSpPr>
            <a:spLocks noGrp="1"/>
          </p:cNvSpPr>
          <p:nvPr>
            <p:ph type="ctrTitle" idx="4294967295"/>
          </p:nvPr>
        </p:nvSpPr>
        <p:spPr>
          <a:xfrm>
            <a:off x="0" y="5005388"/>
            <a:ext cx="10693400" cy="806450"/>
          </a:xfrm>
          <a:solidFill>
            <a:schemeClr val="bg1"/>
          </a:solidFill>
        </p:spPr>
        <p:txBody>
          <a:bodyPr lIns="697985" rIns="287405" anchor="ctr"/>
          <a:lstStyle/>
          <a:p>
            <a:pPr eaLnBrk="1" hangingPunct="1"/>
            <a:r>
              <a:rPr lang="ru-RU" sz="2400" smtClean="0">
                <a:latin typeface="Arial" charset="0"/>
              </a:rPr>
              <a:t>Приборы SK-FFS </a:t>
            </a:r>
            <a:r>
              <a:rPr lang="en-US" sz="2400" smtClean="0">
                <a:latin typeface="Arial" charset="0"/>
              </a:rPr>
              <a:t>				</a:t>
            </a:r>
            <a:r>
              <a:rPr lang="ru-RU" smtClean="0">
                <a:latin typeface="Arial" charset="0"/>
                <a:cs typeface="Tahoma" pitchFamily="34" charset="0"/>
              </a:rPr>
              <a:t>для сервисных служб</a:t>
            </a:r>
          </a:p>
        </p:txBody>
      </p:sp>
      <p:sp>
        <p:nvSpPr>
          <p:cNvPr id="39939" name="Subtitle 2"/>
          <p:cNvSpPr>
            <a:spLocks noGrp="1"/>
          </p:cNvSpPr>
          <p:nvPr>
            <p:ph type="subTitle" idx="4294967295"/>
          </p:nvPr>
        </p:nvSpPr>
        <p:spPr>
          <a:xfrm>
            <a:off x="0" y="5918200"/>
            <a:ext cx="10693400" cy="400050"/>
          </a:xfrm>
          <a:solidFill>
            <a:srgbClr val="FFB400"/>
          </a:solidFill>
        </p:spPr>
        <p:txBody>
          <a:bodyPr lIns="718514" tIns="89984" rIns="287405" bIns="71987"/>
          <a:lstStyle/>
          <a:p>
            <a:pPr marL="0" indent="0" defTabSz="912813" eaLnBrk="1" hangingPunct="1">
              <a:lnSpc>
                <a:spcPct val="90000"/>
              </a:lnSpc>
              <a:spcAft>
                <a:spcPct val="0"/>
              </a:spcAft>
              <a:buFont typeface="Verdana" pitchFamily="34" charset="0"/>
              <a:buNone/>
            </a:pPr>
            <a:r>
              <a:rPr lang="en-US" sz="900" b="1" smtClean="0">
                <a:latin typeface="Arial" charset="0"/>
              </a:rPr>
              <a:t>09</a:t>
            </a:r>
            <a:r>
              <a:rPr lang="ru-RU" sz="900" b="1" smtClean="0">
                <a:latin typeface="Arial" charset="0"/>
              </a:rPr>
              <a:t> ноября 2022 года</a:t>
            </a:r>
            <a:endParaRPr lang="en-US" sz="900" b="1" smtClean="0">
              <a:latin typeface="Arial" charset="0"/>
            </a:endParaRPr>
          </a:p>
          <a:p>
            <a:pPr marL="0" indent="0" defTabSz="912813" eaLnBrk="1" hangingPunct="1">
              <a:lnSpc>
                <a:spcPct val="90000"/>
              </a:lnSpc>
              <a:spcAft>
                <a:spcPct val="0"/>
              </a:spcAft>
              <a:buFont typeface="Verdana" pitchFamily="34" charset="0"/>
              <a:buNone/>
            </a:pPr>
            <a:r>
              <a:rPr lang="ru-RU" sz="900" b="1" smtClean="0">
                <a:latin typeface="Arial" charset="0"/>
              </a:rPr>
              <a:t>Техническая поддержка </a:t>
            </a:r>
            <a:r>
              <a:rPr lang="en-US" sz="900" b="1" smtClean="0">
                <a:latin typeface="Arial" charset="0"/>
              </a:rPr>
              <a:t>SK-FFS</a:t>
            </a:r>
            <a:endParaRPr lang="ru-RU" sz="900" b="1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5" descr="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4538" y="900113"/>
            <a:ext cx="187325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Основной контроллер </a:t>
            </a:r>
            <a:r>
              <a:rPr lang="en-US" sz="2000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50179" name="Fußzeilenplatzhalter 4"/>
          <p:cNvSpPr txBox="1">
            <a:spLocks noGrp="1"/>
          </p:cNvSpPr>
          <p:nvPr/>
        </p:nvSpPr>
        <p:spPr bwMode="gray">
          <a:xfrm>
            <a:off x="522288" y="7129463"/>
            <a:ext cx="67691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ru-RU" sz="700">
                <a:latin typeface="Verdana" pitchFamily="34" charset="0"/>
              </a:rPr>
              <a:t>Техническая поддержка </a:t>
            </a:r>
            <a:r>
              <a:rPr lang="en-US" sz="700">
                <a:latin typeface="Verdana" pitchFamily="34" charset="0"/>
              </a:rPr>
              <a:t>SK-FFS</a:t>
            </a:r>
          </a:p>
          <a:p>
            <a:pPr defTabSz="912813" eaLnBrk="0" hangingPunct="0"/>
            <a:endParaRPr lang="en-US" sz="700">
              <a:latin typeface="Verdana" pitchFamily="34" charset="0"/>
            </a:endParaRPr>
          </a:p>
        </p:txBody>
      </p:sp>
      <p:sp>
        <p:nvSpPr>
          <p:cNvPr id="50180" name="Datumsplatzhalter 2"/>
          <p:cNvSpPr txBox="1">
            <a:spLocks noGrp="1"/>
          </p:cNvSpPr>
          <p:nvPr/>
        </p:nvSpPr>
        <p:spPr bwMode="gray">
          <a:xfrm>
            <a:off x="8586788" y="709295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>
                <a:latin typeface="Verdana" pitchFamily="34" charset="0"/>
              </a:rPr>
              <a:t>11/2022</a:t>
            </a:r>
            <a:endParaRPr lang="de-DE" sz="800"/>
          </a:p>
        </p:txBody>
      </p:sp>
      <p:sp>
        <p:nvSpPr>
          <p:cNvPr id="7" name="Rounded Rectangle 6"/>
          <p:cNvSpPr/>
          <p:nvPr/>
        </p:nvSpPr>
        <p:spPr>
          <a:xfrm>
            <a:off x="4554538" y="900113"/>
            <a:ext cx="1857375" cy="135731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50182" name="Straight Connector 8"/>
          <p:cNvCxnSpPr>
            <a:cxnSpLocks noChangeShapeType="1"/>
          </p:cNvCxnSpPr>
          <p:nvPr/>
        </p:nvCxnSpPr>
        <p:spPr bwMode="auto">
          <a:xfrm flipH="1" flipV="1">
            <a:off x="3186113" y="3330575"/>
            <a:ext cx="1357312" cy="71438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183" name="TextBox 9"/>
          <p:cNvSpPr txBox="1">
            <a:spLocks noChangeArrowheads="1"/>
          </p:cNvSpPr>
          <p:nvPr/>
        </p:nvSpPr>
        <p:spPr bwMode="auto">
          <a:xfrm>
            <a:off x="2114550" y="3149600"/>
            <a:ext cx="882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Канал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54538" y="2268538"/>
            <a:ext cx="928687" cy="71437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554538" y="3060700"/>
            <a:ext cx="928687" cy="71596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60888" y="3852863"/>
            <a:ext cx="928687" cy="71437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50187" name="Straight Connector 21"/>
          <p:cNvCxnSpPr>
            <a:cxnSpLocks noChangeShapeType="1"/>
          </p:cNvCxnSpPr>
          <p:nvPr/>
        </p:nvCxnSpPr>
        <p:spPr bwMode="auto">
          <a:xfrm flipH="1" flipV="1">
            <a:off x="3186113" y="1457325"/>
            <a:ext cx="1357312" cy="71438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188" name="TextBox 22"/>
          <p:cNvSpPr txBox="1">
            <a:spLocks noChangeArrowheads="1"/>
          </p:cNvSpPr>
          <p:nvPr/>
        </p:nvSpPr>
        <p:spPr bwMode="auto">
          <a:xfrm>
            <a:off x="2114550" y="1260475"/>
            <a:ext cx="10429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БП + АВР</a:t>
            </a:r>
          </a:p>
        </p:txBody>
      </p:sp>
      <p:cxnSp>
        <p:nvCxnSpPr>
          <p:cNvPr id="50189" name="Straight Connector 23"/>
          <p:cNvCxnSpPr>
            <a:cxnSpLocks noChangeShapeType="1"/>
          </p:cNvCxnSpPr>
          <p:nvPr/>
        </p:nvCxnSpPr>
        <p:spPr bwMode="auto">
          <a:xfrm flipH="1" flipV="1">
            <a:off x="3203575" y="4811713"/>
            <a:ext cx="1357313" cy="71437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190" name="TextBox 24"/>
          <p:cNvSpPr txBox="1">
            <a:spLocks noChangeArrowheads="1"/>
          </p:cNvSpPr>
          <p:nvPr/>
        </p:nvSpPr>
        <p:spPr bwMode="auto">
          <a:xfrm>
            <a:off x="2132013" y="4668838"/>
            <a:ext cx="882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Канал 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560888" y="4638675"/>
            <a:ext cx="928687" cy="71437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54538" y="5940425"/>
            <a:ext cx="788987" cy="50006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54538" y="6450013"/>
            <a:ext cx="788987" cy="5000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554538" y="5437188"/>
            <a:ext cx="360362" cy="43180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50195" name="TextBox 31"/>
          <p:cNvSpPr txBox="1">
            <a:spLocks noChangeArrowheads="1"/>
          </p:cNvSpPr>
          <p:nvPr/>
        </p:nvSpPr>
        <p:spPr bwMode="auto">
          <a:xfrm>
            <a:off x="2101850" y="5724525"/>
            <a:ext cx="14446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Дискретные</a:t>
            </a:r>
            <a:endParaRPr lang="en-US" sz="15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входы</a:t>
            </a:r>
            <a:r>
              <a:rPr lang="en-US" sz="1500"/>
              <a:t> IN0-IN5</a:t>
            </a:r>
            <a:endParaRPr lang="ru-RU" sz="1500"/>
          </a:p>
        </p:txBody>
      </p:sp>
      <p:sp>
        <p:nvSpPr>
          <p:cNvPr id="35" name="Rounded Rectangle 34"/>
          <p:cNvSpPr/>
          <p:nvPr/>
        </p:nvSpPr>
        <p:spPr>
          <a:xfrm>
            <a:off x="6138863" y="4505325"/>
            <a:ext cx="214312" cy="50006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78500" y="4284663"/>
            <a:ext cx="214313" cy="5762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50198" name="TextBox 37"/>
          <p:cNvSpPr txBox="1">
            <a:spLocks noChangeArrowheads="1"/>
          </p:cNvSpPr>
          <p:nvPr/>
        </p:nvSpPr>
        <p:spPr bwMode="auto">
          <a:xfrm>
            <a:off x="7775575" y="3636963"/>
            <a:ext cx="18573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Разъем </a:t>
            </a:r>
            <a:r>
              <a:rPr lang="en-US" sz="1500"/>
              <a:t>EXT</a:t>
            </a:r>
            <a:endParaRPr lang="ru-RU" sz="1500"/>
          </a:p>
        </p:txBody>
      </p:sp>
      <p:cxnSp>
        <p:nvCxnSpPr>
          <p:cNvPr id="50199" name="Straight Connector 44"/>
          <p:cNvCxnSpPr>
            <a:cxnSpLocks noChangeShapeType="1"/>
          </p:cNvCxnSpPr>
          <p:nvPr/>
        </p:nvCxnSpPr>
        <p:spPr bwMode="auto">
          <a:xfrm flipH="1">
            <a:off x="3546475" y="6661150"/>
            <a:ext cx="1008063" cy="23813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200" name="TextBox 45"/>
          <p:cNvSpPr txBox="1">
            <a:spLocks noChangeArrowheads="1"/>
          </p:cNvSpPr>
          <p:nvPr/>
        </p:nvSpPr>
        <p:spPr bwMode="auto">
          <a:xfrm>
            <a:off x="2081213" y="6372225"/>
            <a:ext cx="146526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Аналоговые </a:t>
            </a:r>
            <a:endParaRPr lang="en-US" sz="15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входы</a:t>
            </a:r>
            <a:r>
              <a:rPr lang="en-US" sz="1500"/>
              <a:t> IN</a:t>
            </a:r>
            <a:r>
              <a:rPr lang="ru-RU" sz="1500"/>
              <a:t>6</a:t>
            </a:r>
            <a:r>
              <a:rPr lang="en-US" sz="1500"/>
              <a:t>-INB</a:t>
            </a:r>
            <a:endParaRPr lang="ru-RU" sz="1500"/>
          </a:p>
        </p:txBody>
      </p:sp>
      <p:sp>
        <p:nvSpPr>
          <p:cNvPr id="50201" name="TextBox 48"/>
          <p:cNvSpPr txBox="1">
            <a:spLocks noChangeArrowheads="1"/>
          </p:cNvSpPr>
          <p:nvPr/>
        </p:nvSpPr>
        <p:spPr bwMode="auto">
          <a:xfrm>
            <a:off x="2106613" y="5130800"/>
            <a:ext cx="2160587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Доп. дискретные 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входы </a:t>
            </a:r>
            <a:r>
              <a:rPr lang="en-US" sz="1500"/>
              <a:t>~230V (1T-4T)</a:t>
            </a:r>
            <a:r>
              <a:rPr lang="ru-RU" sz="1500"/>
              <a:t>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491163" y="6084888"/>
            <a:ext cx="928687" cy="72072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50203" name="Straight Connector 52"/>
          <p:cNvCxnSpPr>
            <a:cxnSpLocks noChangeShapeType="1"/>
          </p:cNvCxnSpPr>
          <p:nvPr/>
        </p:nvCxnSpPr>
        <p:spPr bwMode="auto">
          <a:xfrm flipH="1">
            <a:off x="6426200" y="6229350"/>
            <a:ext cx="1296988" cy="215900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204" name="TextBox 54"/>
          <p:cNvSpPr txBox="1">
            <a:spLocks noChangeArrowheads="1"/>
          </p:cNvSpPr>
          <p:nvPr/>
        </p:nvSpPr>
        <p:spPr bwMode="auto">
          <a:xfrm>
            <a:off x="7775575" y="5797550"/>
            <a:ext cx="22510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Выходные</a:t>
            </a:r>
            <a:r>
              <a:rPr lang="en-US" sz="1500"/>
              <a:t> </a:t>
            </a:r>
            <a:r>
              <a:rPr lang="ru-RU" sz="1500"/>
              <a:t>сигнальные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реле</a:t>
            </a:r>
            <a:r>
              <a:rPr lang="en-US" sz="1500"/>
              <a:t>  Q1-Q4</a:t>
            </a:r>
            <a:r>
              <a:rPr lang="ru-RU" sz="1500"/>
              <a:t> </a:t>
            </a:r>
          </a:p>
        </p:txBody>
      </p:sp>
      <p:cxnSp>
        <p:nvCxnSpPr>
          <p:cNvPr id="50205" name="Straight Connector 55"/>
          <p:cNvCxnSpPr>
            <a:cxnSpLocks noChangeShapeType="1"/>
          </p:cNvCxnSpPr>
          <p:nvPr/>
        </p:nvCxnSpPr>
        <p:spPr bwMode="auto">
          <a:xfrm flipH="1">
            <a:off x="6346825" y="4495800"/>
            <a:ext cx="1357313" cy="142875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206" name="TextBox 56"/>
          <p:cNvSpPr txBox="1">
            <a:spLocks noChangeArrowheads="1"/>
          </p:cNvSpPr>
          <p:nvPr/>
        </p:nvSpPr>
        <p:spPr bwMode="auto">
          <a:xfrm>
            <a:off x="7775575" y="4281488"/>
            <a:ext cx="1143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Разъем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шлейфа</a:t>
            </a:r>
          </a:p>
        </p:txBody>
      </p:sp>
      <p:cxnSp>
        <p:nvCxnSpPr>
          <p:cNvPr id="50207" name="Straight Connector 38"/>
          <p:cNvCxnSpPr>
            <a:cxnSpLocks noChangeShapeType="1"/>
          </p:cNvCxnSpPr>
          <p:nvPr/>
        </p:nvCxnSpPr>
        <p:spPr bwMode="auto">
          <a:xfrm flipH="1" flipV="1">
            <a:off x="3186113" y="2532063"/>
            <a:ext cx="1357312" cy="71437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208" name="TextBox 39"/>
          <p:cNvSpPr txBox="1">
            <a:spLocks noChangeArrowheads="1"/>
          </p:cNvSpPr>
          <p:nvPr/>
        </p:nvSpPr>
        <p:spPr bwMode="auto">
          <a:xfrm>
            <a:off x="2114550" y="2357438"/>
            <a:ext cx="882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Канал </a:t>
            </a:r>
            <a:r>
              <a:rPr lang="en-US" sz="1500"/>
              <a:t>1</a:t>
            </a:r>
            <a:endParaRPr lang="ru-RU" sz="1500"/>
          </a:p>
        </p:txBody>
      </p:sp>
      <p:cxnSp>
        <p:nvCxnSpPr>
          <p:cNvPr id="50209" name="Straight Connector 40"/>
          <p:cNvCxnSpPr>
            <a:cxnSpLocks noChangeShapeType="1"/>
          </p:cNvCxnSpPr>
          <p:nvPr/>
        </p:nvCxnSpPr>
        <p:spPr bwMode="auto">
          <a:xfrm flipH="1" flipV="1">
            <a:off x="3203575" y="4097338"/>
            <a:ext cx="1357313" cy="71437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210" name="TextBox 41"/>
          <p:cNvSpPr txBox="1">
            <a:spLocks noChangeArrowheads="1"/>
          </p:cNvSpPr>
          <p:nvPr/>
        </p:nvSpPr>
        <p:spPr bwMode="auto">
          <a:xfrm>
            <a:off x="2132013" y="3924300"/>
            <a:ext cx="882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Канал </a:t>
            </a:r>
            <a:r>
              <a:rPr lang="en-US" sz="1500"/>
              <a:t>3</a:t>
            </a:r>
            <a:endParaRPr lang="ru-RU" sz="1500"/>
          </a:p>
        </p:txBody>
      </p:sp>
      <p:cxnSp>
        <p:nvCxnSpPr>
          <p:cNvPr id="50211" name="Straight Connector 42"/>
          <p:cNvCxnSpPr>
            <a:cxnSpLocks noChangeShapeType="1"/>
          </p:cNvCxnSpPr>
          <p:nvPr/>
        </p:nvCxnSpPr>
        <p:spPr bwMode="auto">
          <a:xfrm flipH="1">
            <a:off x="5989638" y="3851275"/>
            <a:ext cx="1714500" cy="501650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cxnSp>
        <p:nvCxnSpPr>
          <p:cNvPr id="50212" name="Straight Connector 23"/>
          <p:cNvCxnSpPr>
            <a:cxnSpLocks noChangeShapeType="1"/>
          </p:cNvCxnSpPr>
          <p:nvPr/>
        </p:nvCxnSpPr>
        <p:spPr bwMode="auto">
          <a:xfrm flipH="1" flipV="1">
            <a:off x="4122738" y="5508625"/>
            <a:ext cx="442912" cy="69850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3" name="Rounded Rectangle 51"/>
          <p:cNvSpPr/>
          <p:nvPr/>
        </p:nvSpPr>
        <p:spPr>
          <a:xfrm>
            <a:off x="5491163" y="5508625"/>
            <a:ext cx="935037" cy="50482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50214" name="Straight Connector 52"/>
          <p:cNvCxnSpPr>
            <a:cxnSpLocks noChangeShapeType="1"/>
          </p:cNvCxnSpPr>
          <p:nvPr/>
        </p:nvCxnSpPr>
        <p:spPr bwMode="auto">
          <a:xfrm flipH="1">
            <a:off x="6426200" y="5437188"/>
            <a:ext cx="1285875" cy="287337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sp>
        <p:nvSpPr>
          <p:cNvPr id="50215" name="TextBox 48"/>
          <p:cNvSpPr txBox="1">
            <a:spLocks noChangeArrowheads="1"/>
          </p:cNvSpPr>
          <p:nvPr/>
        </p:nvSpPr>
        <p:spPr bwMode="auto">
          <a:xfrm>
            <a:off x="7794625" y="5005388"/>
            <a:ext cx="216058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Доп. реле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управления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1500"/>
              <a:t>K6, K7, K8</a:t>
            </a:r>
            <a:endParaRPr lang="ru-RU" sz="1500"/>
          </a:p>
        </p:txBody>
      </p:sp>
      <p:sp>
        <p:nvSpPr>
          <p:cNvPr id="50216" name="TextBox 37"/>
          <p:cNvSpPr txBox="1">
            <a:spLocks noChangeArrowheads="1"/>
          </p:cNvSpPr>
          <p:nvPr/>
        </p:nvSpPr>
        <p:spPr bwMode="auto">
          <a:xfrm>
            <a:off x="7794625" y="6516688"/>
            <a:ext cx="18573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Разъем </a:t>
            </a:r>
            <a:r>
              <a:rPr lang="en-US" sz="1500"/>
              <a:t>X8/X16</a:t>
            </a:r>
            <a:endParaRPr lang="ru-RU" sz="1500"/>
          </a:p>
        </p:txBody>
      </p:sp>
      <p:sp>
        <p:nvSpPr>
          <p:cNvPr id="5" name="Rounded Rectangle 51"/>
          <p:cNvSpPr/>
          <p:nvPr/>
        </p:nvSpPr>
        <p:spPr>
          <a:xfrm>
            <a:off x="5994400" y="6877050"/>
            <a:ext cx="360363" cy="14446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50218" name="Straight Connector 52"/>
          <p:cNvCxnSpPr>
            <a:cxnSpLocks noChangeShapeType="1"/>
          </p:cNvCxnSpPr>
          <p:nvPr/>
        </p:nvCxnSpPr>
        <p:spPr bwMode="auto">
          <a:xfrm flipH="1">
            <a:off x="6354763" y="6732588"/>
            <a:ext cx="1368425" cy="215900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  <p:cxnSp>
        <p:nvCxnSpPr>
          <p:cNvPr id="50219" name="Straight Connector 23"/>
          <p:cNvCxnSpPr>
            <a:cxnSpLocks noChangeShapeType="1"/>
          </p:cNvCxnSpPr>
          <p:nvPr/>
        </p:nvCxnSpPr>
        <p:spPr bwMode="auto">
          <a:xfrm flipH="1" flipV="1">
            <a:off x="3546475" y="6013450"/>
            <a:ext cx="1008063" cy="142875"/>
          </a:xfrm>
          <a:prstGeom prst="line">
            <a:avLst/>
          </a:prstGeom>
          <a:noFill/>
          <a:ln w="28575" algn="ctr">
            <a:solidFill>
              <a:srgbClr val="F541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>
                <a:latin typeface="Verdana" pitchFamily="34" charset="0"/>
              </a:rPr>
              <a:t>11/2022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51203" name="Titel 1"/>
          <p:cNvSpPr>
            <a:spLocks/>
          </p:cNvSpPr>
          <p:nvPr/>
        </p:nvSpPr>
        <p:spPr bwMode="gray">
          <a:xfrm>
            <a:off x="1530350" y="468313"/>
            <a:ext cx="7416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- </a:t>
            </a:r>
            <a:r>
              <a:rPr lang="ru-RU" sz="2000" b="1">
                <a:solidFill>
                  <a:srgbClr val="595959"/>
                </a:solidFill>
              </a:rPr>
              <a:t>блок АВР + блок питания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  </a:t>
            </a:r>
            <a:r>
              <a:rPr lang="en-US" sz="2000" b="1">
                <a:solidFill>
                  <a:srgbClr val="595959"/>
                </a:solidFill>
              </a:rPr>
              <a:t>–</a:t>
            </a:r>
            <a:r>
              <a:rPr lang="ru-RU" sz="2000" b="1">
                <a:solidFill>
                  <a:srgbClr val="595959"/>
                </a:solidFill>
              </a:rPr>
              <a:t>  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малая мощность</a:t>
            </a:r>
          </a:p>
        </p:txBody>
      </p:sp>
      <p:sp>
        <p:nvSpPr>
          <p:cNvPr id="51204" name="TextBox 11"/>
          <p:cNvSpPr txBox="1">
            <a:spLocks noChangeArrowheads="1"/>
          </p:cNvSpPr>
          <p:nvPr/>
        </p:nvSpPr>
        <p:spPr bwMode="auto">
          <a:xfrm>
            <a:off x="7578725" y="1370013"/>
            <a:ext cx="27860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Контроллер</a:t>
            </a:r>
          </a:p>
        </p:txBody>
      </p:sp>
      <p:sp>
        <p:nvSpPr>
          <p:cNvPr id="51205" name="TextBox 12"/>
          <p:cNvSpPr txBox="1">
            <a:spLocks noChangeArrowheads="1"/>
          </p:cNvSpPr>
          <p:nvPr/>
        </p:nvSpPr>
        <p:spPr bwMode="auto">
          <a:xfrm>
            <a:off x="2322513" y="1370013"/>
            <a:ext cx="278606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Принципиальная схема </a:t>
            </a:r>
          </a:p>
        </p:txBody>
      </p:sp>
      <p:pic>
        <p:nvPicPr>
          <p:cNvPr id="51206" name="Picture 1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2287588"/>
            <a:ext cx="709295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6" descr="01"/>
          <p:cNvPicPr>
            <a:picLocks noChangeAspect="1" noChangeArrowheads="1"/>
          </p:cNvPicPr>
          <p:nvPr/>
        </p:nvPicPr>
        <p:blipFill>
          <a:blip r:embed="rId3"/>
          <a:srcRect l="2946"/>
          <a:stretch>
            <a:fillRect/>
          </a:stretch>
        </p:blipFill>
        <p:spPr bwMode="auto">
          <a:xfrm>
            <a:off x="7867650" y="2844800"/>
            <a:ext cx="2405063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>
                <a:latin typeface="Verdana" pitchFamily="34" charset="0"/>
              </a:rPr>
              <a:t>11/2022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52227" name="Titel 1"/>
          <p:cNvSpPr>
            <a:spLocks/>
          </p:cNvSpPr>
          <p:nvPr/>
        </p:nvSpPr>
        <p:spPr bwMode="gray">
          <a:xfrm>
            <a:off x="1385888" y="468313"/>
            <a:ext cx="75612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- </a:t>
            </a:r>
            <a:r>
              <a:rPr lang="ru-RU" sz="2000" b="1">
                <a:solidFill>
                  <a:srgbClr val="595959"/>
                </a:solidFill>
              </a:rPr>
              <a:t>блок АВР + блок питания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  </a:t>
            </a:r>
            <a:r>
              <a:rPr lang="en-US" sz="2000" b="1">
                <a:solidFill>
                  <a:srgbClr val="595959"/>
                </a:solidFill>
              </a:rPr>
              <a:t>–</a:t>
            </a:r>
            <a:r>
              <a:rPr lang="ru-RU" sz="2000" b="1">
                <a:solidFill>
                  <a:srgbClr val="595959"/>
                </a:solidFill>
              </a:rPr>
              <a:t>  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средняя мощность</a:t>
            </a:r>
          </a:p>
        </p:txBody>
      </p:sp>
      <p:sp>
        <p:nvSpPr>
          <p:cNvPr id="52228" name="TextBox 11"/>
          <p:cNvSpPr txBox="1">
            <a:spLocks noChangeArrowheads="1"/>
          </p:cNvSpPr>
          <p:nvPr/>
        </p:nvSpPr>
        <p:spPr bwMode="auto">
          <a:xfrm>
            <a:off x="7578725" y="1370013"/>
            <a:ext cx="27860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Контроллер</a:t>
            </a:r>
          </a:p>
        </p:txBody>
      </p:sp>
      <p:sp>
        <p:nvSpPr>
          <p:cNvPr id="52229" name="TextBox 12"/>
          <p:cNvSpPr txBox="1">
            <a:spLocks noChangeArrowheads="1"/>
          </p:cNvSpPr>
          <p:nvPr/>
        </p:nvSpPr>
        <p:spPr bwMode="auto">
          <a:xfrm>
            <a:off x="2322513" y="1370013"/>
            <a:ext cx="278606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Принципиальная схема </a:t>
            </a:r>
          </a:p>
        </p:txBody>
      </p:sp>
      <p:pic>
        <p:nvPicPr>
          <p:cNvPr id="52230" name="Picture 8" descr="01"/>
          <p:cNvPicPr>
            <a:picLocks noChangeAspect="1" noChangeArrowheads="1"/>
          </p:cNvPicPr>
          <p:nvPr/>
        </p:nvPicPr>
        <p:blipFill>
          <a:blip r:embed="rId2"/>
          <a:srcRect l="2946"/>
          <a:stretch>
            <a:fillRect/>
          </a:stretch>
        </p:blipFill>
        <p:spPr bwMode="auto">
          <a:xfrm>
            <a:off x="7867650" y="1836738"/>
            <a:ext cx="2405063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9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88" y="2413000"/>
            <a:ext cx="7132637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9" descr="photo_2022-11-08_10-23-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1688" y="4960938"/>
            <a:ext cx="117316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1"/>
          <p:cNvSpPr txBox="1">
            <a:spLocks noChangeArrowheads="1"/>
          </p:cNvSpPr>
          <p:nvPr/>
        </p:nvSpPr>
        <p:spPr bwMode="auto">
          <a:xfrm>
            <a:off x="7578725" y="4540250"/>
            <a:ext cx="27860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Плата </a:t>
            </a:r>
            <a:r>
              <a:rPr lang="en-US" sz="1800"/>
              <a:t> HV</a:t>
            </a:r>
            <a:endParaRPr lang="ru-RU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>
                <a:latin typeface="Verdana" pitchFamily="34" charset="0"/>
              </a:rPr>
              <a:t>11/2022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53251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- </a:t>
            </a:r>
            <a:r>
              <a:rPr lang="ru-RU" sz="2000" b="1">
                <a:solidFill>
                  <a:srgbClr val="595959"/>
                </a:solidFill>
              </a:rPr>
              <a:t>индикация питания - Ввод-1 и Ввод-2</a:t>
            </a:r>
          </a:p>
        </p:txBody>
      </p:sp>
      <p:pic>
        <p:nvPicPr>
          <p:cNvPr id="53252" name="Picture 9" descr="Y:\FFS-презентация\наклейка 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013" y="1530350"/>
            <a:ext cx="31273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Box 14"/>
          <p:cNvSpPr txBox="1">
            <a:spLocks noChangeArrowheads="1"/>
          </p:cNvSpPr>
          <p:nvPr/>
        </p:nvSpPr>
        <p:spPr bwMode="auto">
          <a:xfrm>
            <a:off x="5689600" y="1476375"/>
            <a:ext cx="30416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400">
                <a:latin typeface="Times New Roman" pitchFamily="18" charset="0"/>
              </a:rPr>
              <a:t>Светодиоды </a:t>
            </a:r>
            <a:r>
              <a:rPr lang="ru-RU" sz="1400" b="1">
                <a:latin typeface="Times New Roman" pitchFamily="18" charset="0"/>
              </a:rPr>
              <a:t>«Ввод 1»</a:t>
            </a:r>
            <a:r>
              <a:rPr lang="ru-RU" sz="1400">
                <a:latin typeface="Times New Roman" pitchFamily="18" charset="0"/>
              </a:rPr>
              <a:t> и </a:t>
            </a:r>
            <a:r>
              <a:rPr lang="ru-RU" sz="1400" b="1">
                <a:latin typeface="Times New Roman" pitchFamily="18" charset="0"/>
              </a:rPr>
              <a:t>«Ввод 2»</a:t>
            </a:r>
            <a:r>
              <a:rPr lang="en-US" sz="1400">
                <a:latin typeface="Times New Roman" pitchFamily="18" charset="0"/>
              </a:rPr>
              <a:t>:</a:t>
            </a:r>
            <a:endParaRPr lang="ru-RU" sz="1400">
              <a:latin typeface="Times New Roman" pitchFamily="18" charset="0"/>
            </a:endParaRPr>
          </a:p>
        </p:txBody>
      </p:sp>
      <p:cxnSp>
        <p:nvCxnSpPr>
          <p:cNvPr id="53254" name="Straight Arrow Connector 19"/>
          <p:cNvCxnSpPr>
            <a:cxnSpLocks noChangeShapeType="1"/>
          </p:cNvCxnSpPr>
          <p:nvPr/>
        </p:nvCxnSpPr>
        <p:spPr bwMode="auto">
          <a:xfrm flipH="1">
            <a:off x="3906838" y="1692275"/>
            <a:ext cx="1584325" cy="13335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6" name="Rounded Rectangle 25"/>
          <p:cNvSpPr/>
          <p:nvPr/>
        </p:nvSpPr>
        <p:spPr>
          <a:xfrm>
            <a:off x="3402013" y="1620838"/>
            <a:ext cx="481012" cy="40798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53256" name="TextBox 28"/>
          <p:cNvSpPr txBox="1">
            <a:spLocks noChangeArrowheads="1"/>
          </p:cNvSpPr>
          <p:nvPr/>
        </p:nvSpPr>
        <p:spPr bwMode="auto">
          <a:xfrm>
            <a:off x="5689600" y="2052638"/>
            <a:ext cx="3376613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sz="1400">
                <a:latin typeface="Times New Roman" pitchFamily="18" charset="0"/>
              </a:rPr>
              <a:t> горят при наличии питания </a:t>
            </a:r>
          </a:p>
          <a:p>
            <a:r>
              <a:rPr lang="ru-RU" sz="1400">
                <a:latin typeface="Times New Roman" pitchFamily="18" charset="0"/>
              </a:rPr>
              <a:t>  на соответствующем вводе</a:t>
            </a:r>
          </a:p>
          <a:p>
            <a:endParaRPr lang="ru-RU" sz="1400"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>
                <a:latin typeface="Times New Roman" pitchFamily="18" charset="0"/>
              </a:rPr>
              <a:t> мигают при обнаружении выпадения </a:t>
            </a:r>
          </a:p>
          <a:p>
            <a:r>
              <a:rPr lang="ru-RU" sz="1400">
                <a:latin typeface="Times New Roman" pitchFamily="18" charset="0"/>
              </a:rPr>
              <a:t>  или неправильного чередования фаз</a:t>
            </a:r>
          </a:p>
          <a:p>
            <a:endParaRPr lang="ru-RU" sz="1400"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>
                <a:latin typeface="Times New Roman" pitchFamily="18" charset="0"/>
              </a:rPr>
              <a:t> не горят при отсутствии питания </a:t>
            </a:r>
          </a:p>
          <a:p>
            <a:r>
              <a:rPr lang="ru-RU" sz="1400">
                <a:latin typeface="Times New Roman" pitchFamily="18" charset="0"/>
              </a:rPr>
              <a:t>  на соответствующем вводе</a:t>
            </a:r>
          </a:p>
          <a:p>
            <a:pPr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endParaRPr lang="ru-RU" sz="1400">
              <a:latin typeface="Times New Roman" pitchFamily="18" charset="0"/>
            </a:endParaRPr>
          </a:p>
        </p:txBody>
      </p:sp>
      <p:pic>
        <p:nvPicPr>
          <p:cNvPr id="53257" name="Picture 14" descr="avr err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8050" y="4897438"/>
            <a:ext cx="6408738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 –</a:t>
            </a:r>
            <a:r>
              <a:rPr lang="en-US"/>
              <a:t> </a:t>
            </a:r>
            <a:r>
              <a:rPr lang="ru-RU" b="1">
                <a:solidFill>
                  <a:srgbClr val="595959"/>
                </a:solidFill>
              </a:rPr>
              <a:t>дискретные</a:t>
            </a:r>
            <a:r>
              <a:rPr lang="ru-RU"/>
              <a:t> </a:t>
            </a:r>
            <a:r>
              <a:rPr lang="ru-RU" sz="2000" b="1">
                <a:solidFill>
                  <a:srgbClr val="595959"/>
                </a:solidFill>
              </a:rPr>
              <a:t>входы </a:t>
            </a:r>
            <a:r>
              <a:rPr lang="en-US" sz="2000" b="1">
                <a:solidFill>
                  <a:srgbClr val="595959"/>
                </a:solidFill>
              </a:rPr>
              <a:t>IN0..IN5 </a:t>
            </a:r>
            <a:r>
              <a:rPr lang="ru-RU" sz="2000" b="1">
                <a:solidFill>
                  <a:srgbClr val="595959"/>
                </a:solidFill>
              </a:rPr>
              <a:t>- параметры </a:t>
            </a:r>
            <a:r>
              <a:rPr lang="en-US" sz="2000" b="1">
                <a:solidFill>
                  <a:srgbClr val="595959"/>
                </a:solidFill>
              </a:rPr>
              <a:t>PL0..PL5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54274" name="Line 230"/>
          <p:cNvSpPr>
            <a:spLocks noChangeShapeType="1"/>
          </p:cNvSpPr>
          <p:nvPr/>
        </p:nvSpPr>
        <p:spPr bwMode="auto">
          <a:xfrm>
            <a:off x="5800725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75" name="Line 6"/>
          <p:cNvSpPr>
            <a:spLocks noChangeShapeType="1"/>
          </p:cNvSpPr>
          <p:nvPr/>
        </p:nvSpPr>
        <p:spPr bwMode="auto">
          <a:xfrm>
            <a:off x="5800725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6382" name="Group 126"/>
          <p:cNvGraphicFramePr>
            <a:graphicFrameLocks noGrp="1"/>
          </p:cNvGraphicFramePr>
          <p:nvPr/>
        </p:nvGraphicFramePr>
        <p:xfrm>
          <a:off x="522288" y="900113"/>
          <a:ext cx="5756275" cy="6059487"/>
        </p:xfrm>
        <a:graphic>
          <a:graphicData uri="http://schemas.openxmlformats.org/drawingml/2006/table">
            <a:tbl>
              <a:tblPr/>
              <a:tblGrid>
                <a:gridCol w="2606675"/>
                <a:gridCol w="787400"/>
                <a:gridCol w="787400"/>
                <a:gridCol w="787400"/>
                <a:gridCol w="787400"/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Функции</a:t>
                      </a:r>
                    </a:p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входного сигнала</a:t>
                      </a:r>
                    </a:p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(параметры 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0 .. 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5)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Тип шлейфа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без контроля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контролем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Вход заблокирован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Останов пуска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Блокировка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Автоматика отключена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Пробный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задвижек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385" name="Text Box 116"/>
          <p:cNvSpPr txBox="1">
            <a:spLocks noChangeArrowheads="1"/>
          </p:cNvSpPr>
          <p:nvPr/>
        </p:nvSpPr>
        <p:spPr bwMode="auto">
          <a:xfrm>
            <a:off x="6569075" y="3636963"/>
            <a:ext cx="38909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en-US" sz="1400" b="1"/>
              <a:t>NO</a:t>
            </a:r>
            <a:r>
              <a:rPr lang="ru-RU" sz="1400"/>
              <a:t> (</a:t>
            </a:r>
            <a:r>
              <a:rPr lang="en-US" sz="1400"/>
              <a:t>normal open</a:t>
            </a:r>
            <a:r>
              <a:rPr lang="ru-RU" sz="1400"/>
              <a:t>) – нормально разомкнутый</a:t>
            </a:r>
            <a:endParaRPr lang="en-US" sz="1400" b="1"/>
          </a:p>
          <a:p>
            <a:pPr defTabSz="914400">
              <a:lnSpc>
                <a:spcPct val="110000"/>
              </a:lnSpc>
            </a:pPr>
            <a:r>
              <a:rPr lang="en-US" sz="1400" b="1"/>
              <a:t>N</a:t>
            </a:r>
            <a:r>
              <a:rPr lang="ru-RU" sz="1400" b="1"/>
              <a:t>С</a:t>
            </a:r>
            <a:r>
              <a:rPr lang="ru-RU" sz="1400"/>
              <a:t> (</a:t>
            </a:r>
            <a:r>
              <a:rPr lang="en-US" sz="1400"/>
              <a:t>normal close</a:t>
            </a:r>
            <a:r>
              <a:rPr lang="ru-RU" sz="1400"/>
              <a:t>) – нормально замкнутый</a:t>
            </a:r>
          </a:p>
          <a:p>
            <a:pPr defTabSz="914400">
              <a:lnSpc>
                <a:spcPct val="110000"/>
              </a:lnSpc>
            </a:pPr>
            <a:endParaRPr lang="ru-RU" sz="1400"/>
          </a:p>
          <a:p>
            <a:pPr defTabSz="914400">
              <a:lnSpc>
                <a:spcPct val="110000"/>
              </a:lnSpc>
            </a:pPr>
            <a:r>
              <a:rPr lang="ru-RU" sz="1400"/>
              <a:t>Входные сигналы с контролем шлейфа контролируются на КЗ и обрыв</a:t>
            </a:r>
          </a:p>
        </p:txBody>
      </p:sp>
      <p:sp>
        <p:nvSpPr>
          <p:cNvPr id="54386" name="Text Box 117"/>
          <p:cNvSpPr txBox="1">
            <a:spLocks noChangeArrowheads="1"/>
          </p:cNvSpPr>
          <p:nvPr/>
        </p:nvSpPr>
        <p:spPr bwMode="auto">
          <a:xfrm>
            <a:off x="6570663" y="5221288"/>
            <a:ext cx="3457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ru-RU" sz="1400" b="1"/>
              <a:t>Например: </a:t>
            </a:r>
          </a:p>
          <a:p>
            <a:pPr defTabSz="914400">
              <a:lnSpc>
                <a:spcPct val="110000"/>
              </a:lnSpc>
            </a:pPr>
            <a:endParaRPr lang="ru-RU" sz="400" b="1"/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r>
              <a:rPr lang="ru-RU" sz="1400" b="1"/>
              <a:t> PL1=3</a:t>
            </a:r>
            <a:r>
              <a:rPr lang="ru-RU" sz="1400"/>
              <a:t> - вход </a:t>
            </a:r>
            <a:r>
              <a:rPr lang="ru-RU" sz="1400" b="1"/>
              <a:t>IN1</a:t>
            </a:r>
            <a:r>
              <a:rPr lang="ru-RU" sz="1400"/>
              <a:t>  -  </a:t>
            </a:r>
            <a:r>
              <a:rPr lang="ru-RU" sz="1400" b="1"/>
              <a:t>РПС</a:t>
            </a:r>
            <a:r>
              <a:rPr lang="ru-RU" sz="1400"/>
              <a:t> с контролем </a:t>
            </a:r>
          </a:p>
          <a:p>
            <a:pPr defTabSz="914400">
              <a:lnSpc>
                <a:spcPct val="110000"/>
              </a:lnSpc>
              <a:buFont typeface="Arial" charset="0"/>
              <a:buNone/>
            </a:pPr>
            <a:r>
              <a:rPr lang="ru-RU" sz="1400"/>
              <a:t>	                 шлейфа – NO</a:t>
            </a:r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endParaRPr lang="ru-RU" sz="400"/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r>
              <a:rPr lang="ru-RU" sz="1400"/>
              <a:t> </a:t>
            </a:r>
            <a:r>
              <a:rPr lang="ru-RU" sz="1400" b="1"/>
              <a:t>PL2=7</a:t>
            </a:r>
            <a:r>
              <a:rPr lang="ru-RU" sz="1400"/>
              <a:t> - вход </a:t>
            </a:r>
            <a:r>
              <a:rPr lang="ru-RU" sz="1400" b="1"/>
              <a:t>IN2  </a:t>
            </a:r>
            <a:r>
              <a:rPr lang="ru-RU" sz="1400"/>
              <a:t>-  </a:t>
            </a:r>
            <a:r>
              <a:rPr lang="ru-RU" sz="1400" b="1"/>
              <a:t>АПС</a:t>
            </a:r>
            <a:r>
              <a:rPr lang="ru-RU" sz="1400"/>
              <a:t> с контролем</a:t>
            </a:r>
          </a:p>
          <a:p>
            <a:pPr defTabSz="914400">
              <a:lnSpc>
                <a:spcPct val="110000"/>
              </a:lnSpc>
              <a:buFont typeface="Arial" charset="0"/>
              <a:buNone/>
            </a:pPr>
            <a:r>
              <a:rPr lang="ru-RU" sz="1400"/>
              <a:t>	                 шлейфа -  NO</a:t>
            </a:r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endParaRPr lang="ru-RU" sz="400"/>
          </a:p>
          <a:p>
            <a:pPr defTabSz="914400">
              <a:lnSpc>
                <a:spcPct val="110000"/>
              </a:lnSpc>
              <a:buFont typeface="Arial" charset="0"/>
              <a:buChar char="-"/>
            </a:pPr>
            <a:r>
              <a:rPr lang="ru-RU" sz="1400"/>
              <a:t> </a:t>
            </a:r>
            <a:r>
              <a:rPr lang="ru-RU" sz="1400" b="1"/>
              <a:t>PL3=0</a:t>
            </a:r>
            <a:r>
              <a:rPr lang="ru-RU" sz="1400"/>
              <a:t> - вход </a:t>
            </a:r>
            <a:r>
              <a:rPr lang="ru-RU" sz="1400" b="1"/>
              <a:t>IN3  </a:t>
            </a:r>
            <a:r>
              <a:rPr lang="ru-RU" sz="1400"/>
              <a:t>-  заблокирован</a:t>
            </a:r>
          </a:p>
        </p:txBody>
      </p:sp>
      <p:sp>
        <p:nvSpPr>
          <p:cNvPr id="5438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54388" name="Picture 39" descr="IN0-IN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2463" y="971550"/>
            <a:ext cx="28813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89" name="Rectangle 40"/>
          <p:cNvSpPr>
            <a:spLocks noChangeArrowheads="1"/>
          </p:cNvSpPr>
          <p:nvPr/>
        </p:nvSpPr>
        <p:spPr bwMode="auto">
          <a:xfrm>
            <a:off x="7362825" y="2555875"/>
            <a:ext cx="523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/>
              <a:t>-</a:t>
            </a:r>
          </a:p>
        </p:txBody>
      </p:sp>
      <p:sp>
        <p:nvSpPr>
          <p:cNvPr id="54390" name="Rectangle 41"/>
          <p:cNvSpPr>
            <a:spLocks noChangeArrowheads="1"/>
          </p:cNvSpPr>
          <p:nvPr/>
        </p:nvSpPr>
        <p:spPr bwMode="auto">
          <a:xfrm>
            <a:off x="8731250" y="2844800"/>
            <a:ext cx="6286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/>
              <a:t>+</a:t>
            </a:r>
          </a:p>
        </p:txBody>
      </p:sp>
      <p:sp>
        <p:nvSpPr>
          <p:cNvPr id="54391" name="Line 42"/>
          <p:cNvSpPr>
            <a:spLocks noChangeShapeType="1"/>
          </p:cNvSpPr>
          <p:nvPr/>
        </p:nvSpPr>
        <p:spPr bwMode="auto">
          <a:xfrm>
            <a:off x="8226425" y="29892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 </a:t>
            </a:r>
            <a:r>
              <a:rPr lang="ru-RU" sz="2000" b="1">
                <a:solidFill>
                  <a:srgbClr val="595959"/>
                </a:solidFill>
              </a:rPr>
              <a:t>функции дискретных входов  </a:t>
            </a:r>
            <a:r>
              <a:rPr lang="en-US" sz="2000" b="1">
                <a:solidFill>
                  <a:srgbClr val="595959"/>
                </a:solidFill>
              </a:rPr>
              <a:t>IN0 .. IN5</a:t>
            </a:r>
            <a:endParaRPr lang="ru-RU" sz="2000" b="1">
              <a:solidFill>
                <a:srgbClr val="595959"/>
              </a:solidFill>
            </a:endParaRPr>
          </a:p>
        </p:txBody>
      </p:sp>
      <p:graphicFrame>
        <p:nvGraphicFramePr>
          <p:cNvPr id="55342" name="Group 46"/>
          <p:cNvGraphicFramePr>
            <a:graphicFrameLocks noGrp="1"/>
          </p:cNvGraphicFramePr>
          <p:nvPr/>
        </p:nvGraphicFramePr>
        <p:xfrm>
          <a:off x="306388" y="1044575"/>
          <a:ext cx="10082212" cy="5902325"/>
        </p:xfrm>
        <a:graphic>
          <a:graphicData uri="http://schemas.openxmlformats.org/drawingml/2006/table">
            <a:tbl>
              <a:tblPr/>
              <a:tblGrid>
                <a:gridCol w="2592387"/>
                <a:gridCol w="7489825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Описание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безусловного ручного пуска системы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РПС).</a:t>
                      </a:r>
                    </a:p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блокируется в режиме «Автоматика отключена».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АПС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автоматического пуска системы (АПС) от внешнего устройства. Блокируется в режиме «Автоматика отключена».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спринклерного пуска системы по давлению от сигнализаторов давления (при наличии)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Останов пуска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временного останова пуска основных насосов и задвижек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Блокировка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перевода прибора в состояние «Блокировка»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Автоматика отключена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перевода прибора в режим «Автоматика отключена»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Внешняя авария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неисправности дополнительных внешних устройств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Пробный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активации режима «Пробный пуск насосов»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насосов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запуска основных насосов на пожаротушение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задвижек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запуска задвижек на пожаротушение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пуск Канала-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сигнал пуска исполнительного устройства на Канале-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(n = 1,2,3,4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3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 -</a:t>
            </a:r>
            <a:r>
              <a:rPr lang="ru-RU"/>
              <a:t> </a:t>
            </a:r>
            <a:r>
              <a:rPr lang="ru-RU" sz="2000" b="1">
                <a:solidFill>
                  <a:srgbClr val="595959"/>
                </a:solidFill>
              </a:rPr>
              <a:t>логика срабатывания пусковых сигналов </a:t>
            </a:r>
            <a:r>
              <a:rPr lang="en-US" b="1">
                <a:solidFill>
                  <a:srgbClr val="595959"/>
                </a:solidFill>
              </a:rPr>
              <a:t>-</a:t>
            </a:r>
            <a:r>
              <a:rPr lang="ru-RU" sz="2000" b="1">
                <a:solidFill>
                  <a:srgbClr val="595959"/>
                </a:solidFill>
              </a:rPr>
              <a:t> </a:t>
            </a:r>
            <a:r>
              <a:rPr lang="en-US" sz="2000" b="1">
                <a:solidFill>
                  <a:srgbClr val="595959"/>
                </a:solidFill>
              </a:rPr>
              <a:t>PL9</a:t>
            </a:r>
            <a:endParaRPr lang="ru-RU" sz="2000" b="1">
              <a:solidFill>
                <a:srgbClr val="595959"/>
              </a:solidFill>
            </a:endParaRPr>
          </a:p>
        </p:txBody>
      </p:sp>
      <p:graphicFrame>
        <p:nvGraphicFramePr>
          <p:cNvPr id="97344" name="Group 64"/>
          <p:cNvGraphicFramePr>
            <a:graphicFrameLocks noGrp="1"/>
          </p:cNvGraphicFramePr>
          <p:nvPr/>
        </p:nvGraphicFramePr>
        <p:xfrm>
          <a:off x="522288" y="3636963"/>
          <a:ext cx="5184775" cy="3260725"/>
        </p:xfrm>
        <a:graphic>
          <a:graphicData uri="http://schemas.openxmlformats.org/drawingml/2006/table">
            <a:tbl>
              <a:tblPr/>
              <a:tblGrid>
                <a:gridCol w="1296987"/>
                <a:gridCol w="1295400"/>
                <a:gridCol w="1296988"/>
                <a:gridCol w="1295400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взятия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Фиксация АПС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Фиксация РПС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374" name="Text Box 62"/>
          <p:cNvSpPr txBox="1">
            <a:spLocks noChangeArrowheads="1"/>
          </p:cNvSpPr>
          <p:nvPr/>
        </p:nvSpPr>
        <p:spPr bwMode="auto">
          <a:xfrm>
            <a:off x="5922963" y="3935413"/>
            <a:ext cx="4465637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110000"/>
              </a:lnSpc>
            </a:pPr>
            <a:r>
              <a:rPr lang="ru-RU" sz="1400"/>
              <a:t>Для битового параметра при одновременном выборе нескольких вариантов логики срабатывания их значения складываются.</a:t>
            </a:r>
          </a:p>
          <a:p>
            <a:pPr algn="just" defTabSz="914400">
              <a:lnSpc>
                <a:spcPct val="110000"/>
              </a:lnSpc>
            </a:pPr>
            <a:endParaRPr lang="ru-RU" sz="1400" b="1"/>
          </a:p>
          <a:p>
            <a:pPr algn="just" defTabSz="914400">
              <a:lnSpc>
                <a:spcPct val="110000"/>
              </a:lnSpc>
            </a:pPr>
            <a:endParaRPr lang="ru-RU" sz="1400" b="1"/>
          </a:p>
          <a:p>
            <a:pPr algn="just" defTabSz="914400">
              <a:lnSpc>
                <a:spcPct val="110000"/>
              </a:lnSpc>
            </a:pPr>
            <a:r>
              <a:rPr lang="ru-RU" sz="1400" b="1"/>
              <a:t>Например: </a:t>
            </a:r>
          </a:p>
          <a:p>
            <a:pPr algn="just" defTabSz="914400">
              <a:lnSpc>
                <a:spcPct val="110000"/>
              </a:lnSpc>
            </a:pPr>
            <a:endParaRPr lang="ru-RU" sz="400" b="1"/>
          </a:p>
          <a:p>
            <a:pPr algn="just" defTabSz="914400">
              <a:lnSpc>
                <a:spcPct val="110000"/>
              </a:lnSpc>
              <a:buFont typeface="Arial" charset="0"/>
              <a:buNone/>
            </a:pPr>
            <a:r>
              <a:rPr lang="ru-RU" sz="1400" b="1"/>
              <a:t>PL9=6</a:t>
            </a:r>
            <a:r>
              <a:rPr lang="ru-RU" sz="1400"/>
              <a:t> - все входные сигналы </a:t>
            </a:r>
            <a:r>
              <a:rPr lang="ru-RU" sz="1400" b="1"/>
              <a:t>РПС</a:t>
            </a:r>
            <a:r>
              <a:rPr lang="ru-RU" sz="1400"/>
              <a:t> срабатывают без фиксации, все входные сигналы </a:t>
            </a:r>
            <a:r>
              <a:rPr lang="ru-RU" sz="1400" b="1"/>
              <a:t>АПС</a:t>
            </a:r>
            <a:r>
              <a:rPr lang="ru-RU" sz="1400"/>
              <a:t> срабатывают с фиксацией, активирована логика контроля взятия всех пусковых сигналов при переходе в состояние «Дежурный»</a:t>
            </a:r>
          </a:p>
        </p:txBody>
      </p:sp>
      <p:sp>
        <p:nvSpPr>
          <p:cNvPr id="56375" name="Text Box 63"/>
          <p:cNvSpPr txBox="1">
            <a:spLocks noChangeArrowheads="1"/>
          </p:cNvSpPr>
          <p:nvPr/>
        </p:nvSpPr>
        <p:spPr bwMode="auto">
          <a:xfrm>
            <a:off x="306388" y="971550"/>
            <a:ext cx="101536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ru-RU" sz="1800" b="1"/>
              <a:t>Варианты логики пусковых сигналов – битовый параметр </a:t>
            </a:r>
            <a:r>
              <a:rPr lang="en-US" sz="1800" b="1"/>
              <a:t>PL9</a:t>
            </a:r>
            <a:endParaRPr lang="ru-RU" sz="1800" b="1"/>
          </a:p>
          <a:p>
            <a:pPr algn="ctr" defTabSz="914400">
              <a:lnSpc>
                <a:spcPct val="110000"/>
              </a:lnSpc>
            </a:pPr>
            <a:endParaRPr lang="en-US" sz="800" b="1"/>
          </a:p>
          <a:p>
            <a:pPr defTabSz="914400">
              <a:lnSpc>
                <a:spcPct val="110000"/>
              </a:lnSpc>
              <a:buFontTx/>
              <a:buChar char="-"/>
            </a:pPr>
            <a:r>
              <a:rPr lang="en-US" sz="1600" b="1"/>
              <a:t> </a:t>
            </a:r>
            <a:r>
              <a:rPr lang="ru-RU" sz="1600" b="1"/>
              <a:t>фиксация пусковых сигналов РПС – значение PL9  = 1</a:t>
            </a:r>
            <a:endParaRPr lang="en-US" sz="1600" b="1"/>
          </a:p>
          <a:p>
            <a:pPr defTabSz="914400">
              <a:lnSpc>
                <a:spcPct val="110000"/>
              </a:lnSpc>
            </a:pPr>
            <a:r>
              <a:rPr lang="ru-RU" sz="1400"/>
              <a:t>  Срабатывание сигналов РПС фиксируется и их дальнейшее состояние не влияет на работу прибора</a:t>
            </a:r>
          </a:p>
          <a:p>
            <a:pPr defTabSz="914400">
              <a:lnSpc>
                <a:spcPct val="110000"/>
              </a:lnSpc>
            </a:pPr>
            <a:endParaRPr lang="ru-RU" sz="800"/>
          </a:p>
          <a:p>
            <a:pPr defTabSz="914400">
              <a:lnSpc>
                <a:spcPct val="110000"/>
              </a:lnSpc>
            </a:pPr>
            <a:r>
              <a:rPr lang="ru-RU" sz="1400"/>
              <a:t>- </a:t>
            </a:r>
            <a:r>
              <a:rPr lang="ru-RU" sz="1600" b="1"/>
              <a:t>фиксация пусковых сигналов АПС – значение PL9  = 2</a:t>
            </a:r>
          </a:p>
          <a:p>
            <a:pPr defTabSz="914400">
              <a:lnSpc>
                <a:spcPct val="110000"/>
              </a:lnSpc>
            </a:pPr>
            <a:r>
              <a:rPr lang="ru-RU" sz="1400"/>
              <a:t>  Срабатывание сигналов АПС фиксируется и их дальнейшее состояние не влияет на работу прибора</a:t>
            </a:r>
          </a:p>
          <a:p>
            <a:pPr defTabSz="914400">
              <a:lnSpc>
                <a:spcPct val="110000"/>
              </a:lnSpc>
            </a:pPr>
            <a:endParaRPr lang="ru-RU" sz="800"/>
          </a:p>
          <a:p>
            <a:pPr defTabSz="914400">
              <a:lnSpc>
                <a:spcPct val="110000"/>
              </a:lnSpc>
            </a:pPr>
            <a:r>
              <a:rPr lang="ru-RU" sz="1600"/>
              <a:t>-</a:t>
            </a:r>
            <a:r>
              <a:rPr lang="ru-RU" sz="1600" b="1"/>
              <a:t> контроль взятия всех пусковых сигналов – значение </a:t>
            </a:r>
            <a:r>
              <a:rPr lang="en-US" sz="1600" b="1"/>
              <a:t>PL</a:t>
            </a:r>
            <a:r>
              <a:rPr lang="ru-RU" sz="1600" b="1"/>
              <a:t>9  = 4</a:t>
            </a:r>
            <a:endParaRPr lang="ru-RU" sz="1600"/>
          </a:p>
          <a:p>
            <a:pPr defTabSz="914400">
              <a:lnSpc>
                <a:spcPct val="110000"/>
              </a:lnSpc>
            </a:pPr>
            <a:r>
              <a:rPr lang="ru-RU" sz="1600"/>
              <a:t>  </a:t>
            </a:r>
            <a:r>
              <a:rPr lang="ru-RU" sz="1400"/>
              <a:t>При переключении в режим «Дежурный» входные пусковые сигналы контролируются на срабатывание. При этом</a:t>
            </a:r>
          </a:p>
          <a:p>
            <a:pPr defTabSz="914400">
              <a:lnSpc>
                <a:spcPct val="110000"/>
              </a:lnSpc>
            </a:pPr>
            <a:r>
              <a:rPr lang="ru-RU" sz="1400"/>
              <a:t>  сигналы в состоянии срабатывания считаются неисправными с кодом аварии – «Не взятие» соответствующего входа</a:t>
            </a:r>
            <a:endParaRPr lang="ru-RU" sz="1600"/>
          </a:p>
        </p:txBody>
      </p:sp>
      <p:sp>
        <p:nvSpPr>
          <p:cNvPr id="5637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 -</a:t>
            </a:r>
            <a:r>
              <a:rPr lang="ru-RU"/>
              <a:t> </a:t>
            </a:r>
            <a:r>
              <a:rPr lang="ru-RU" sz="2000" b="1">
                <a:solidFill>
                  <a:srgbClr val="595959"/>
                </a:solidFill>
              </a:rPr>
              <a:t>логика запуска системы на пожаротушение - </a:t>
            </a:r>
            <a:r>
              <a:rPr lang="en-US" sz="2000" b="1">
                <a:solidFill>
                  <a:srgbClr val="595959"/>
                </a:solidFill>
              </a:rPr>
              <a:t>PF0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57346" name="Line 5"/>
          <p:cNvSpPr>
            <a:spLocks noChangeShapeType="1"/>
          </p:cNvSpPr>
          <p:nvPr/>
        </p:nvSpPr>
        <p:spPr bwMode="auto">
          <a:xfrm>
            <a:off x="5586413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8421" name="Group 53"/>
          <p:cNvGraphicFramePr>
            <a:graphicFrameLocks noGrp="1"/>
          </p:cNvGraphicFramePr>
          <p:nvPr/>
        </p:nvGraphicFramePr>
        <p:xfrm>
          <a:off x="666750" y="1044575"/>
          <a:ext cx="9288463" cy="5308600"/>
        </p:xfrm>
        <a:graphic>
          <a:graphicData uri="http://schemas.openxmlformats.org/drawingml/2006/table">
            <a:tbl>
              <a:tblPr/>
              <a:tblGrid>
                <a:gridCol w="1439863"/>
                <a:gridCol w="784860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Параметр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PF0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Описание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только по входному сигналу РПС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Состояние всех остальных пусковых сигналов, кроме РПС, не влияет на алгоритмы работы прибора.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без подтверждения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Запуск исполнительных устройств для пожаротушения осуществляется при срабатывании хотя бы 1 из пусковых сигналов РПС, АПС или спринклерного пуска по давлению от ПД или СД.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c подтверждением в спринклерных системах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спринклерных системах запуск исполнительных устройств для пожаротушения осуществляется при срабатывании не менее 2 пусковых сигналов - один из которых должен быть АПС, а другой должен быть сигналом спринклерного пуска по давлению от ПД или СД.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без подтверждения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с  блокировкой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на панели управления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режима «Автоматика отключена»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c подтверждением в спринклерных системах</a:t>
                      </a:r>
                    </a:p>
                    <a:p>
                      <a:pPr marL="0" marR="0" lvl="0" indent="0" algn="just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с  блокировкой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на панели управления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режима «Автоматика отключена»</a:t>
                      </a:r>
                    </a:p>
                  </a:txBody>
                  <a:tcPr marL="270000" marR="27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37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sp>
        <p:nvSpPr>
          <p:cNvPr id="57371" name="Text Box 50"/>
          <p:cNvSpPr txBox="1">
            <a:spLocks noChangeArrowheads="1"/>
          </p:cNvSpPr>
          <p:nvPr/>
        </p:nvSpPr>
        <p:spPr bwMode="auto">
          <a:xfrm>
            <a:off x="954088" y="6445250"/>
            <a:ext cx="86407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400"/>
              <a:t>* Режимы </a:t>
            </a:r>
            <a:r>
              <a:rPr lang="en-US" sz="1400"/>
              <a:t>PF</a:t>
            </a:r>
            <a:r>
              <a:rPr lang="ru-RU" sz="1400"/>
              <a:t>0=3 и </a:t>
            </a:r>
            <a:r>
              <a:rPr lang="en-US" sz="1400"/>
              <a:t>PF</a:t>
            </a:r>
            <a:r>
              <a:rPr lang="ru-RU" sz="1400"/>
              <a:t>0=4 рекомендуется использовать в системах не имеющих устройств ручного дистанционного пуска (УДП) для исключения некорректных действий дежурного персонала.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1"/>
          <p:cNvSpPr txBox="1">
            <a:spLocks noChangeArrowheads="1"/>
          </p:cNvSpPr>
          <p:nvPr/>
        </p:nvSpPr>
        <p:spPr bwMode="auto">
          <a:xfrm>
            <a:off x="1025525" y="900113"/>
            <a:ext cx="38893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Без контроля шлейфа</a:t>
            </a:r>
          </a:p>
        </p:txBody>
      </p:sp>
      <p:sp>
        <p:nvSpPr>
          <p:cNvPr id="58370" name="TextBox 11"/>
          <p:cNvSpPr txBox="1">
            <a:spLocks noChangeArrowheads="1"/>
          </p:cNvSpPr>
          <p:nvPr/>
        </p:nvSpPr>
        <p:spPr bwMode="auto">
          <a:xfrm>
            <a:off x="5634038" y="900113"/>
            <a:ext cx="34559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С контролем шлейфа</a:t>
            </a:r>
          </a:p>
        </p:txBody>
      </p:sp>
      <p:sp>
        <p:nvSpPr>
          <p:cNvPr id="58371" name="Titel 1"/>
          <p:cNvSpPr>
            <a:spLocks/>
          </p:cNvSpPr>
          <p:nvPr/>
        </p:nvSpPr>
        <p:spPr bwMode="gray">
          <a:xfrm>
            <a:off x="233363" y="468313"/>
            <a:ext cx="91455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пример подключения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дискретных входных сигналов</a:t>
            </a:r>
          </a:p>
        </p:txBody>
      </p:sp>
      <p:sp>
        <p:nvSpPr>
          <p:cNvPr id="58372" name="Rectangle 9"/>
          <p:cNvSpPr>
            <a:spLocks noChangeArrowheads="1"/>
          </p:cNvSpPr>
          <p:nvPr/>
        </p:nvSpPr>
        <p:spPr bwMode="auto">
          <a:xfrm>
            <a:off x="3762375" y="5508625"/>
            <a:ext cx="1008063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3" name="Oval 13"/>
          <p:cNvSpPr>
            <a:spLocks noChangeArrowheads="1"/>
          </p:cNvSpPr>
          <p:nvPr/>
        </p:nvSpPr>
        <p:spPr bwMode="auto">
          <a:xfrm>
            <a:off x="450850" y="1117600"/>
            <a:ext cx="649288" cy="5746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4" name="Line 14"/>
          <p:cNvSpPr>
            <a:spLocks noChangeShapeType="1"/>
          </p:cNvSpPr>
          <p:nvPr/>
        </p:nvSpPr>
        <p:spPr bwMode="auto">
          <a:xfrm flipH="1">
            <a:off x="627063" y="1262063"/>
            <a:ext cx="287337" cy="288925"/>
          </a:xfrm>
          <a:prstGeom prst="line">
            <a:avLst/>
          </a:prstGeom>
          <a:noFill/>
          <a:ln w="28575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5" name="Line 15"/>
          <p:cNvSpPr>
            <a:spLocks noChangeShapeType="1"/>
          </p:cNvSpPr>
          <p:nvPr/>
        </p:nvSpPr>
        <p:spPr bwMode="auto">
          <a:xfrm>
            <a:off x="627063" y="1262063"/>
            <a:ext cx="288925" cy="288925"/>
          </a:xfrm>
          <a:prstGeom prst="line">
            <a:avLst/>
          </a:prstGeom>
          <a:noFill/>
          <a:ln w="28575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6" name="Oval 16"/>
          <p:cNvSpPr>
            <a:spLocks noChangeArrowheads="1"/>
          </p:cNvSpPr>
          <p:nvPr/>
        </p:nvSpPr>
        <p:spPr bwMode="auto">
          <a:xfrm>
            <a:off x="9377363" y="1116013"/>
            <a:ext cx="649287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7" name="Line 17"/>
          <p:cNvSpPr>
            <a:spLocks noChangeShapeType="1"/>
          </p:cNvSpPr>
          <p:nvPr/>
        </p:nvSpPr>
        <p:spPr bwMode="auto">
          <a:xfrm flipH="1">
            <a:off x="9698038" y="1273175"/>
            <a:ext cx="192087" cy="2889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8" name="Line 18"/>
          <p:cNvSpPr>
            <a:spLocks noChangeShapeType="1"/>
          </p:cNvSpPr>
          <p:nvPr/>
        </p:nvSpPr>
        <p:spPr bwMode="auto">
          <a:xfrm>
            <a:off x="9505950" y="1273175"/>
            <a:ext cx="192088" cy="2889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9" name="TextBox 11"/>
          <p:cNvSpPr txBox="1">
            <a:spLocks noChangeArrowheads="1"/>
          </p:cNvSpPr>
          <p:nvPr/>
        </p:nvSpPr>
        <p:spPr bwMode="auto">
          <a:xfrm>
            <a:off x="563245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P.L0 = 15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P.L1 =   3</a:t>
            </a:r>
            <a:endParaRPr lang="ru-RU" sz="1600"/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685800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P.L2 = 7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P.L3 = 7</a:t>
            </a:r>
            <a:endParaRPr lang="ru-RU" sz="1600"/>
          </a:p>
        </p:txBody>
      </p:sp>
      <p:sp>
        <p:nvSpPr>
          <p:cNvPr id="58381" name="TextBox 11"/>
          <p:cNvSpPr txBox="1">
            <a:spLocks noChangeArrowheads="1"/>
          </p:cNvSpPr>
          <p:nvPr/>
        </p:nvSpPr>
        <p:spPr bwMode="auto">
          <a:xfrm>
            <a:off x="793750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P.L4 = 0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  P.L5 = 27</a:t>
            </a:r>
            <a:endParaRPr lang="ru-RU" sz="1600"/>
          </a:p>
        </p:txBody>
      </p:sp>
      <p:pic>
        <p:nvPicPr>
          <p:cNvPr id="58382" name="Picture 17" descr="Подключение дискретных входов Model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2052638"/>
            <a:ext cx="458152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18" descr="Подключение дискретных входов Model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4038" y="2052638"/>
            <a:ext cx="46037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4" name="TextBox 11"/>
          <p:cNvSpPr txBox="1">
            <a:spLocks noChangeArrowheads="1"/>
          </p:cNvSpPr>
          <p:nvPr/>
        </p:nvSpPr>
        <p:spPr bwMode="auto">
          <a:xfrm>
            <a:off x="116840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P.L0 = 1</a:t>
            </a:r>
            <a:r>
              <a:rPr lang="ru-RU" sz="1600"/>
              <a:t>3</a:t>
            </a:r>
            <a:endParaRPr lang="en-US" sz="16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P.L1 =   </a:t>
            </a:r>
            <a:r>
              <a:rPr lang="ru-RU" sz="1600"/>
              <a:t>1</a:t>
            </a:r>
          </a:p>
        </p:txBody>
      </p:sp>
      <p:sp>
        <p:nvSpPr>
          <p:cNvPr id="58385" name="TextBox 11"/>
          <p:cNvSpPr txBox="1">
            <a:spLocks noChangeArrowheads="1"/>
          </p:cNvSpPr>
          <p:nvPr/>
        </p:nvSpPr>
        <p:spPr bwMode="auto">
          <a:xfrm>
            <a:off x="239395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P.L2 = </a:t>
            </a:r>
            <a:r>
              <a:rPr lang="ru-RU" sz="1600"/>
              <a:t>5</a:t>
            </a:r>
            <a:endParaRPr lang="en-US" sz="16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P.L3 = </a:t>
            </a:r>
            <a:r>
              <a:rPr lang="ru-RU" sz="1600"/>
              <a:t>5</a:t>
            </a:r>
          </a:p>
        </p:txBody>
      </p:sp>
      <p:sp>
        <p:nvSpPr>
          <p:cNvPr id="58386" name="TextBox 11"/>
          <p:cNvSpPr txBox="1">
            <a:spLocks noChangeArrowheads="1"/>
          </p:cNvSpPr>
          <p:nvPr/>
        </p:nvSpPr>
        <p:spPr bwMode="auto">
          <a:xfrm>
            <a:off x="3473450" y="1331913"/>
            <a:ext cx="12969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P.L4 = 0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/>
              <a:t>  P.L5 = 2</a:t>
            </a:r>
            <a:r>
              <a:rPr lang="ru-RU" sz="1600"/>
              <a:t>5</a:t>
            </a:r>
          </a:p>
        </p:txBody>
      </p:sp>
      <p:sp>
        <p:nvSpPr>
          <p:cNvPr id="5838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el 1"/>
          <p:cNvSpPr>
            <a:spLocks/>
          </p:cNvSpPr>
          <p:nvPr/>
        </p:nvSpPr>
        <p:spPr bwMode="gray">
          <a:xfrm>
            <a:off x="233363" y="468313"/>
            <a:ext cx="93614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контроль шлейфов при одном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внешнем устройстве</a:t>
            </a:r>
          </a:p>
        </p:txBody>
      </p:sp>
      <p:pic>
        <p:nvPicPr>
          <p:cNvPr id="59394" name="Picture 10" descr="vid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5148263"/>
            <a:ext cx="403225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11" descr="vid-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1477963"/>
            <a:ext cx="6529387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2" descr="vid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3132138"/>
            <a:ext cx="6532562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13" descr="плата 2х2 дыроч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21700" y="3348038"/>
            <a:ext cx="8572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4" descr="плата 4 дыроч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0263" y="1620838"/>
            <a:ext cx="881062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Rectangle 15"/>
          <p:cNvSpPr>
            <a:spLocks noChangeArrowheads="1"/>
          </p:cNvSpPr>
          <p:nvPr/>
        </p:nvSpPr>
        <p:spPr bwMode="auto">
          <a:xfrm>
            <a:off x="604838" y="2844800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sp>
        <p:nvSpPr>
          <p:cNvPr id="59400" name="Rectangle 16"/>
          <p:cNvSpPr>
            <a:spLocks noChangeArrowheads="1"/>
          </p:cNvSpPr>
          <p:nvPr/>
        </p:nvSpPr>
        <p:spPr bwMode="auto">
          <a:xfrm>
            <a:off x="604838" y="4716463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sp>
        <p:nvSpPr>
          <p:cNvPr id="5940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sp>
        <p:nvSpPr>
          <p:cNvPr id="59402" name="Text Box 13"/>
          <p:cNvSpPr txBox="1">
            <a:spLocks noChangeArrowheads="1"/>
          </p:cNvSpPr>
          <p:nvPr/>
        </p:nvSpPr>
        <p:spPr bwMode="auto">
          <a:xfrm>
            <a:off x="7434263" y="4932363"/>
            <a:ext cx="31686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800"/>
              <a:t>[ 0  </a:t>
            </a:r>
            <a:r>
              <a:rPr lang="en-US" sz="1600"/>
              <a:t> </a:t>
            </a:r>
            <a:r>
              <a:rPr lang="en-US" sz="1800"/>
              <a:t>- 0,4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КЗ</a:t>
            </a:r>
          </a:p>
          <a:p>
            <a:pPr defTabSz="914400">
              <a:lnSpc>
                <a:spcPct val="90000"/>
              </a:lnSpc>
            </a:pPr>
            <a:r>
              <a:rPr lang="en-US" sz="1800"/>
              <a:t>[0,5 </a:t>
            </a:r>
            <a:r>
              <a:rPr lang="ru-RU" sz="1800"/>
              <a:t>-</a:t>
            </a:r>
            <a:r>
              <a:rPr lang="en-US" sz="1800"/>
              <a:t> </a:t>
            </a:r>
            <a:r>
              <a:rPr lang="ru-RU" sz="1800"/>
              <a:t>1</a:t>
            </a:r>
            <a:r>
              <a:rPr lang="en-US" sz="1800"/>
              <a:t>,</a:t>
            </a:r>
            <a:r>
              <a:rPr lang="ru-RU" sz="1800"/>
              <a:t>5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контакты</a:t>
            </a:r>
          </a:p>
          <a:p>
            <a:pPr defTabSz="914400">
              <a:lnSpc>
                <a:spcPct val="90000"/>
              </a:lnSpc>
            </a:pPr>
            <a:r>
              <a:rPr lang="ru-RU" sz="1800"/>
              <a:t>                           замкнуты</a:t>
            </a:r>
          </a:p>
          <a:p>
            <a:pPr defTabSz="914400"/>
            <a:r>
              <a:rPr lang="en-US" sz="1800"/>
              <a:t>[</a:t>
            </a:r>
            <a:r>
              <a:rPr lang="ru-RU" sz="1800"/>
              <a:t>1</a:t>
            </a:r>
            <a:r>
              <a:rPr lang="en-US" sz="1800"/>
              <a:t>,</a:t>
            </a:r>
            <a:r>
              <a:rPr lang="ru-RU" sz="1800"/>
              <a:t>6</a:t>
            </a:r>
            <a:r>
              <a:rPr lang="en-US" sz="1800"/>
              <a:t> </a:t>
            </a:r>
            <a:r>
              <a:rPr lang="ru-RU" sz="1800"/>
              <a:t>-</a:t>
            </a:r>
            <a:r>
              <a:rPr lang="en-US" sz="1800"/>
              <a:t> </a:t>
            </a:r>
            <a:r>
              <a:rPr lang="ru-RU" sz="1800"/>
              <a:t>1</a:t>
            </a:r>
            <a:r>
              <a:rPr lang="en-US" sz="1800"/>
              <a:t>,</a:t>
            </a:r>
            <a:r>
              <a:rPr lang="ru-RU" sz="1800"/>
              <a:t>9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гистерезис</a:t>
            </a:r>
          </a:p>
          <a:p>
            <a:pPr defTabSz="914400"/>
            <a:r>
              <a:rPr lang="en-US" sz="1800"/>
              <a:t>[</a:t>
            </a:r>
            <a:r>
              <a:rPr lang="ru-RU" sz="1800"/>
              <a:t>2</a:t>
            </a:r>
            <a:r>
              <a:rPr lang="en-US" sz="1800"/>
              <a:t>,</a:t>
            </a:r>
            <a:r>
              <a:rPr lang="ru-RU" sz="1800"/>
              <a:t>0</a:t>
            </a:r>
            <a:r>
              <a:rPr lang="en-US" sz="1800"/>
              <a:t> </a:t>
            </a:r>
            <a:r>
              <a:rPr lang="ru-RU" sz="1800"/>
              <a:t>- 12 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контакты</a:t>
            </a:r>
          </a:p>
          <a:p>
            <a:pPr defTabSz="914400"/>
            <a:r>
              <a:rPr lang="ru-RU" sz="1800"/>
              <a:t>                           разомкнуты</a:t>
            </a:r>
          </a:p>
          <a:p>
            <a:pPr defTabSz="914400"/>
            <a:r>
              <a:rPr lang="en-US" sz="1800"/>
              <a:t>[</a:t>
            </a:r>
            <a:r>
              <a:rPr lang="ru-RU" sz="1800"/>
              <a:t>12</a:t>
            </a:r>
            <a:r>
              <a:rPr lang="en-US" sz="1800"/>
              <a:t>,</a:t>
            </a:r>
            <a:r>
              <a:rPr lang="ru-RU" sz="1800"/>
              <a:t>1- 25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обрыв</a:t>
            </a:r>
          </a:p>
        </p:txBody>
      </p:sp>
      <p:sp>
        <p:nvSpPr>
          <p:cNvPr id="59403" name="Rectangle 14"/>
          <p:cNvSpPr>
            <a:spLocks noChangeArrowheads="1"/>
          </p:cNvSpPr>
          <p:nvPr/>
        </p:nvSpPr>
        <p:spPr bwMode="auto">
          <a:xfrm>
            <a:off x="5418138" y="5580063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/>
              <a:t>R1 = 1,5 </a:t>
            </a:r>
            <a:r>
              <a:rPr lang="ru-RU" sz="1800"/>
              <a:t>кОм</a:t>
            </a:r>
          </a:p>
          <a:p>
            <a:pPr defTabSz="914400"/>
            <a:r>
              <a:rPr lang="en-US" sz="1800"/>
              <a:t>R</a:t>
            </a:r>
            <a:r>
              <a:rPr lang="ru-RU" sz="1800"/>
              <a:t>2</a:t>
            </a:r>
            <a:r>
              <a:rPr lang="en-US" sz="1800"/>
              <a:t> = </a:t>
            </a:r>
            <a:r>
              <a:rPr lang="ru-RU" sz="1800"/>
              <a:t>5</a:t>
            </a:r>
            <a:r>
              <a:rPr lang="en-US" sz="1800"/>
              <a:t>,</a:t>
            </a:r>
            <a:r>
              <a:rPr lang="ru-RU" sz="1800"/>
              <a:t>1</a:t>
            </a:r>
            <a:r>
              <a:rPr lang="en-US" sz="1800"/>
              <a:t> </a:t>
            </a:r>
            <a:r>
              <a:rPr lang="ru-RU" sz="1800"/>
              <a:t>кОм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Приборы</a:t>
            </a:r>
            <a:r>
              <a:rPr lang="en-US" sz="2000" b="1">
                <a:solidFill>
                  <a:schemeClr val="accent2"/>
                </a:solidFill>
              </a:rPr>
              <a:t> SK-FFS</a:t>
            </a:r>
            <a:endParaRPr lang="ru-RU" sz="1000" b="1">
              <a:solidFill>
                <a:schemeClr val="accent2"/>
              </a:solidFill>
            </a:endParaRPr>
          </a:p>
        </p:txBody>
      </p:sp>
      <p:sp>
        <p:nvSpPr>
          <p:cNvPr id="17411" name="Rectangle 14"/>
          <p:cNvSpPr>
            <a:spLocks noChangeArrowheads="1"/>
          </p:cNvSpPr>
          <p:nvPr/>
        </p:nvSpPr>
        <p:spPr bwMode="auto">
          <a:xfrm>
            <a:off x="1017588" y="1136650"/>
            <a:ext cx="20256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–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15"/>
          <p:cNvSpPr>
            <a:spLocks noChangeArrowheads="1"/>
          </p:cNvSpPr>
          <p:nvPr/>
        </p:nvSpPr>
        <p:spPr bwMode="auto">
          <a:xfrm>
            <a:off x="4483100" y="1136650"/>
            <a:ext cx="21351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–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Rectangle 16"/>
          <p:cNvSpPr>
            <a:spLocks noChangeArrowheads="1"/>
          </p:cNvSpPr>
          <p:nvPr/>
        </p:nvSpPr>
        <p:spPr bwMode="auto">
          <a:xfrm>
            <a:off x="7939088" y="1136650"/>
            <a:ext cx="22383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–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5" name="Picture 24" descr="FFS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8275" y="1708150"/>
            <a:ext cx="29194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Box 14"/>
          <p:cNvSpPr txBox="1">
            <a:spLocks noChangeArrowheads="1"/>
          </p:cNvSpPr>
          <p:nvPr/>
        </p:nvSpPr>
        <p:spPr bwMode="auto">
          <a:xfrm>
            <a:off x="450850" y="5078413"/>
            <a:ext cx="3205163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b="1" dirty="0"/>
              <a:t>2 канала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контроллер </a:t>
            </a:r>
            <a:r>
              <a:rPr lang="en-US" sz="1400" dirty="0"/>
              <a:t>ZELIO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defRPr/>
            </a:pP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производство: </a:t>
            </a:r>
            <a:r>
              <a:rPr lang="en-US" sz="1400" dirty="0"/>
              <a:t>05.2010 - 09.2014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версии ПО: </a:t>
            </a:r>
            <a:r>
              <a:rPr lang="en-US" sz="1400" dirty="0"/>
              <a:t>1.2.1 – 1.5.4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ГОСТ Р 53325-2009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400" dirty="0"/>
          </a:p>
        </p:txBody>
      </p:sp>
      <p:sp>
        <p:nvSpPr>
          <p:cNvPr id="40972" name="TextBox 15"/>
          <p:cNvSpPr txBox="1">
            <a:spLocks noChangeArrowheads="1"/>
          </p:cNvSpPr>
          <p:nvPr/>
        </p:nvSpPr>
        <p:spPr bwMode="auto">
          <a:xfrm>
            <a:off x="3916363" y="5067300"/>
            <a:ext cx="3376612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b="1" dirty="0"/>
              <a:t>2 канала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контроллер </a:t>
            </a:r>
            <a:r>
              <a:rPr lang="en-US" sz="1400" dirty="0"/>
              <a:t>ZELIO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defRPr/>
            </a:pP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производство: 10</a:t>
            </a:r>
            <a:r>
              <a:rPr lang="en-US" sz="1400" dirty="0"/>
              <a:t>.201</a:t>
            </a:r>
            <a:r>
              <a:rPr lang="ru-RU" sz="1400" dirty="0"/>
              <a:t>4</a:t>
            </a:r>
            <a:r>
              <a:rPr lang="en-US" sz="1400" dirty="0"/>
              <a:t> - 0</a:t>
            </a:r>
            <a:r>
              <a:rPr lang="ru-RU" sz="1400" dirty="0"/>
              <a:t>8</a:t>
            </a:r>
            <a:r>
              <a:rPr lang="en-US" sz="1400" dirty="0"/>
              <a:t>.201</a:t>
            </a:r>
            <a:r>
              <a:rPr lang="ru-RU" sz="1400" dirty="0"/>
              <a:t>5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версии ПО: 2</a:t>
            </a:r>
            <a:r>
              <a:rPr lang="en-US" sz="1400" dirty="0"/>
              <a:t>.</a:t>
            </a:r>
            <a:r>
              <a:rPr lang="ru-RU" sz="1400" dirty="0"/>
              <a:t>0</a:t>
            </a:r>
            <a:r>
              <a:rPr lang="en-US" sz="1400" dirty="0"/>
              <a:t>.1 – </a:t>
            </a:r>
            <a:r>
              <a:rPr lang="ru-RU" sz="1400" dirty="0"/>
              <a:t>2</a:t>
            </a:r>
            <a:r>
              <a:rPr lang="en-US" sz="1400" dirty="0"/>
              <a:t>.</a:t>
            </a:r>
            <a:r>
              <a:rPr lang="ru-RU" sz="1400" dirty="0"/>
              <a:t>0</a:t>
            </a:r>
            <a:r>
              <a:rPr lang="en-US" sz="1400" dirty="0"/>
              <a:t>.</a:t>
            </a:r>
            <a:r>
              <a:rPr lang="ru-RU" sz="1400" dirty="0"/>
              <a:t>3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ГОСТ Р 53325-2012</a:t>
            </a:r>
          </a:p>
        </p:txBody>
      </p:sp>
      <p:sp>
        <p:nvSpPr>
          <p:cNvPr id="40973" name="TextBox 16"/>
          <p:cNvSpPr txBox="1">
            <a:spLocks noChangeArrowheads="1"/>
          </p:cNvSpPr>
          <p:nvPr/>
        </p:nvSpPr>
        <p:spPr bwMode="auto">
          <a:xfrm>
            <a:off x="7488238" y="5067300"/>
            <a:ext cx="28463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en-US" sz="1400" b="1" dirty="0"/>
              <a:t>2-4</a:t>
            </a:r>
            <a:r>
              <a:rPr lang="ru-RU" sz="1400" b="1" dirty="0"/>
              <a:t> канала + доп. блоки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спец. контроллер </a:t>
            </a:r>
            <a:r>
              <a:rPr lang="en-US" sz="1400" dirty="0"/>
              <a:t>WILO-FFS</a:t>
            </a: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defRPr/>
            </a:pPr>
            <a:endParaRPr lang="ru-RU" sz="1400" dirty="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производство: 09.2015 – н.в.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/>
              <a:t>версии ПО: 3.0.0 и далее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ГОСТ Р 53325-2012</a:t>
            </a:r>
            <a:r>
              <a:rPr lang="ru-RU" sz="1400" dirty="0"/>
              <a:t> </a:t>
            </a:r>
          </a:p>
        </p:txBody>
      </p:sp>
      <p:pic>
        <p:nvPicPr>
          <p:cNvPr id="40969" name="Picture 2" descr="D:\present\FF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8388" y="1708150"/>
            <a:ext cx="2928937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8" descr="ffs 1 покол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288" y="1630363"/>
            <a:ext cx="30956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контроль шлейфов при </a:t>
            </a:r>
            <a:r>
              <a:rPr lang="en-US" sz="2000" b="1">
                <a:solidFill>
                  <a:srgbClr val="595959"/>
                </a:solidFill>
              </a:rPr>
              <a:t>N </a:t>
            </a:r>
            <a:r>
              <a:rPr lang="ru-RU" sz="2000" b="1">
                <a:solidFill>
                  <a:srgbClr val="595959"/>
                </a:solidFill>
              </a:rPr>
              <a:t>внешних устройствах</a:t>
            </a:r>
          </a:p>
        </p:txBody>
      </p:sp>
      <p:pic>
        <p:nvPicPr>
          <p:cNvPr id="60418" name="Picture 11" descr="vid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" y="2989263"/>
            <a:ext cx="6481763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12" descr="vid-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4932363"/>
            <a:ext cx="64817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15" descr="vid-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5" y="1044575"/>
            <a:ext cx="64817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19"/>
          <p:cNvSpPr>
            <a:spLocks noChangeArrowheads="1"/>
          </p:cNvSpPr>
          <p:nvPr/>
        </p:nvSpPr>
        <p:spPr bwMode="auto">
          <a:xfrm>
            <a:off x="882650" y="2484438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sp>
        <p:nvSpPr>
          <p:cNvPr id="60422" name="Rectangle 20"/>
          <p:cNvSpPr>
            <a:spLocks noChangeArrowheads="1"/>
          </p:cNvSpPr>
          <p:nvPr/>
        </p:nvSpPr>
        <p:spPr bwMode="auto">
          <a:xfrm>
            <a:off x="882650" y="4448175"/>
            <a:ext cx="6381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/>
              <a:t>или</a:t>
            </a:r>
          </a:p>
        </p:txBody>
      </p:sp>
      <p:sp>
        <p:nvSpPr>
          <p:cNvPr id="60423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sp>
        <p:nvSpPr>
          <p:cNvPr id="60424" name="Text Box 11"/>
          <p:cNvSpPr txBox="1">
            <a:spLocks noChangeArrowheads="1"/>
          </p:cNvSpPr>
          <p:nvPr/>
        </p:nvSpPr>
        <p:spPr bwMode="auto">
          <a:xfrm>
            <a:off x="7434263" y="1763713"/>
            <a:ext cx="31686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800"/>
              <a:t>[ 0  </a:t>
            </a:r>
            <a:r>
              <a:rPr lang="en-US" sz="1600"/>
              <a:t> </a:t>
            </a:r>
            <a:r>
              <a:rPr lang="en-US" sz="1800"/>
              <a:t>- 0,4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КЗ</a:t>
            </a:r>
          </a:p>
          <a:p>
            <a:pPr defTabSz="914400">
              <a:lnSpc>
                <a:spcPct val="90000"/>
              </a:lnSpc>
            </a:pPr>
            <a:r>
              <a:rPr lang="en-US" sz="1800"/>
              <a:t>[0,5 </a:t>
            </a:r>
            <a:r>
              <a:rPr lang="ru-RU" sz="1800"/>
              <a:t>-</a:t>
            </a:r>
            <a:r>
              <a:rPr lang="en-US" sz="1800"/>
              <a:t> </a:t>
            </a:r>
            <a:r>
              <a:rPr lang="ru-RU" sz="1800"/>
              <a:t>1</a:t>
            </a:r>
            <a:r>
              <a:rPr lang="en-US" sz="1800"/>
              <a:t>,</a:t>
            </a:r>
            <a:r>
              <a:rPr lang="ru-RU" sz="1800"/>
              <a:t>5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контакты</a:t>
            </a:r>
          </a:p>
          <a:p>
            <a:pPr defTabSz="914400">
              <a:lnSpc>
                <a:spcPct val="90000"/>
              </a:lnSpc>
            </a:pPr>
            <a:r>
              <a:rPr lang="ru-RU" sz="1800"/>
              <a:t>                           замкнуты</a:t>
            </a:r>
          </a:p>
          <a:p>
            <a:pPr defTabSz="914400"/>
            <a:r>
              <a:rPr lang="en-US" sz="1800"/>
              <a:t>[</a:t>
            </a:r>
            <a:r>
              <a:rPr lang="ru-RU" sz="1800"/>
              <a:t>1</a:t>
            </a:r>
            <a:r>
              <a:rPr lang="en-US" sz="1800"/>
              <a:t>,</a:t>
            </a:r>
            <a:r>
              <a:rPr lang="ru-RU" sz="1800"/>
              <a:t>6</a:t>
            </a:r>
            <a:r>
              <a:rPr lang="en-US" sz="1800"/>
              <a:t> </a:t>
            </a:r>
            <a:r>
              <a:rPr lang="ru-RU" sz="1800"/>
              <a:t>-</a:t>
            </a:r>
            <a:r>
              <a:rPr lang="en-US" sz="1800"/>
              <a:t> </a:t>
            </a:r>
            <a:r>
              <a:rPr lang="ru-RU" sz="1800"/>
              <a:t>1</a:t>
            </a:r>
            <a:r>
              <a:rPr lang="en-US" sz="1800"/>
              <a:t>,</a:t>
            </a:r>
            <a:r>
              <a:rPr lang="ru-RU" sz="1800"/>
              <a:t>9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гистерезис</a:t>
            </a:r>
          </a:p>
          <a:p>
            <a:pPr defTabSz="914400"/>
            <a:r>
              <a:rPr lang="en-US" sz="1800"/>
              <a:t>[</a:t>
            </a:r>
            <a:r>
              <a:rPr lang="ru-RU" sz="1800"/>
              <a:t>2</a:t>
            </a:r>
            <a:r>
              <a:rPr lang="en-US" sz="1800"/>
              <a:t>,</a:t>
            </a:r>
            <a:r>
              <a:rPr lang="ru-RU" sz="1800"/>
              <a:t>0</a:t>
            </a:r>
            <a:r>
              <a:rPr lang="en-US" sz="1800"/>
              <a:t> </a:t>
            </a:r>
            <a:r>
              <a:rPr lang="ru-RU" sz="1800"/>
              <a:t>- 12 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контакты</a:t>
            </a:r>
          </a:p>
          <a:p>
            <a:pPr defTabSz="914400"/>
            <a:r>
              <a:rPr lang="ru-RU" sz="1800"/>
              <a:t>                           разомкнуты</a:t>
            </a:r>
          </a:p>
          <a:p>
            <a:pPr defTabSz="914400"/>
            <a:r>
              <a:rPr lang="en-US" sz="1800"/>
              <a:t>[</a:t>
            </a:r>
            <a:r>
              <a:rPr lang="ru-RU" sz="1800"/>
              <a:t>12</a:t>
            </a:r>
            <a:r>
              <a:rPr lang="en-US" sz="1800"/>
              <a:t>,</a:t>
            </a:r>
            <a:r>
              <a:rPr lang="ru-RU" sz="1800"/>
              <a:t>1- 25</a:t>
            </a:r>
            <a:r>
              <a:rPr lang="en-US" sz="1800"/>
              <a:t> </a:t>
            </a:r>
            <a:r>
              <a:rPr lang="ru-RU" sz="1800"/>
              <a:t>кОм</a:t>
            </a:r>
            <a:r>
              <a:rPr lang="en-US" sz="1800"/>
              <a:t>]</a:t>
            </a:r>
            <a:r>
              <a:rPr lang="ru-RU" sz="1800"/>
              <a:t>  - обрыв</a:t>
            </a:r>
          </a:p>
        </p:txBody>
      </p:sp>
      <p:sp>
        <p:nvSpPr>
          <p:cNvPr id="60425" name="Rectangle 12"/>
          <p:cNvSpPr>
            <a:spLocks noChangeArrowheads="1"/>
          </p:cNvSpPr>
          <p:nvPr/>
        </p:nvSpPr>
        <p:spPr bwMode="auto">
          <a:xfrm>
            <a:off x="8154988" y="5437188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800"/>
              <a:t>R1 = 1,5 </a:t>
            </a:r>
            <a:r>
              <a:rPr lang="ru-RU" sz="1800"/>
              <a:t>кОм</a:t>
            </a:r>
          </a:p>
          <a:p>
            <a:pPr defTabSz="914400"/>
            <a:r>
              <a:rPr lang="en-US" sz="1800"/>
              <a:t>R</a:t>
            </a:r>
            <a:r>
              <a:rPr lang="ru-RU" sz="1800"/>
              <a:t>2</a:t>
            </a:r>
            <a:r>
              <a:rPr lang="en-US" sz="1800"/>
              <a:t> = </a:t>
            </a:r>
            <a:r>
              <a:rPr lang="ru-RU" sz="1800"/>
              <a:t>5</a:t>
            </a:r>
            <a:r>
              <a:rPr lang="en-US" sz="1800"/>
              <a:t>,</a:t>
            </a:r>
            <a:r>
              <a:rPr lang="ru-RU" sz="1800"/>
              <a:t>1</a:t>
            </a:r>
            <a:r>
              <a:rPr lang="en-US" sz="1800"/>
              <a:t> </a:t>
            </a:r>
            <a:r>
              <a:rPr lang="ru-RU" sz="1800"/>
              <a:t>кОм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</a:t>
            </a:r>
            <a:r>
              <a:rPr lang="ru-RU" sz="2000" b="1">
                <a:solidFill>
                  <a:srgbClr val="595959"/>
                </a:solidFill>
              </a:rPr>
              <a:t> расположение платы контроля шлейфов</a:t>
            </a:r>
          </a:p>
        </p:txBody>
      </p:sp>
      <p:pic>
        <p:nvPicPr>
          <p:cNvPr id="61442" name="Picture 14" descr="гроздь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0050" y="2339975"/>
            <a:ext cx="193516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Line 17"/>
          <p:cNvSpPr>
            <a:spLocks noChangeShapeType="1"/>
          </p:cNvSpPr>
          <p:nvPr/>
        </p:nvSpPr>
        <p:spPr bwMode="auto">
          <a:xfrm flipV="1">
            <a:off x="7939088" y="2197100"/>
            <a:ext cx="2087562" cy="2663825"/>
          </a:xfrm>
          <a:prstGeom prst="line">
            <a:avLst/>
          </a:prstGeom>
          <a:noFill/>
          <a:ln w="19050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4" name="Line 19"/>
          <p:cNvSpPr>
            <a:spLocks noChangeShapeType="1"/>
          </p:cNvSpPr>
          <p:nvPr/>
        </p:nvSpPr>
        <p:spPr bwMode="auto">
          <a:xfrm flipH="1" flipV="1">
            <a:off x="7939088" y="2197100"/>
            <a:ext cx="2087562" cy="2592388"/>
          </a:xfrm>
          <a:prstGeom prst="line">
            <a:avLst/>
          </a:prstGeom>
          <a:noFill/>
          <a:ln w="19050">
            <a:solidFill>
              <a:srgbClr val="FE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5" name="Rectangle 20"/>
          <p:cNvSpPr>
            <a:spLocks noChangeArrowheads="1"/>
          </p:cNvSpPr>
          <p:nvPr/>
        </p:nvSpPr>
        <p:spPr bwMode="auto">
          <a:xfrm>
            <a:off x="8226425" y="5172075"/>
            <a:ext cx="1508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Неправильно!</a:t>
            </a:r>
          </a:p>
        </p:txBody>
      </p:sp>
      <p:pic>
        <p:nvPicPr>
          <p:cNvPr id="61446" name="Picture 22" descr="ФОТО С МЕС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2197100"/>
            <a:ext cx="72009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8" descr="пуск пожаротушение v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71550"/>
            <a:ext cx="10271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itel 1"/>
          <p:cNvSpPr>
            <a:spLocks/>
          </p:cNvSpPr>
          <p:nvPr/>
        </p:nvSpPr>
        <p:spPr bwMode="gray">
          <a:xfrm>
            <a:off x="0" y="422275"/>
            <a:ext cx="94900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 </a:t>
            </a:r>
            <a:r>
              <a:rPr lang="ru-RU" sz="2000" b="1">
                <a:solidFill>
                  <a:srgbClr val="595959"/>
                </a:solidFill>
              </a:rPr>
              <a:t>подсоединение устройства дистанционного пуска (ЭДУ-513)</a:t>
            </a:r>
          </a:p>
        </p:txBody>
      </p:sp>
      <p:sp>
        <p:nvSpPr>
          <p:cNvPr id="62467" name="TextBox 7"/>
          <p:cNvSpPr txBox="1">
            <a:spLocks noChangeArrowheads="1"/>
          </p:cNvSpPr>
          <p:nvPr/>
        </p:nvSpPr>
        <p:spPr bwMode="auto">
          <a:xfrm>
            <a:off x="2428875" y="5154613"/>
            <a:ext cx="7813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 b="1"/>
              <a:t>  P.L</a:t>
            </a:r>
            <a:r>
              <a:rPr lang="ru-RU" sz="2000" b="1"/>
              <a:t>0</a:t>
            </a:r>
            <a:r>
              <a:rPr lang="en-US" sz="2000" b="1"/>
              <a:t> </a:t>
            </a:r>
            <a:r>
              <a:rPr lang="ru-RU" sz="2000" b="1"/>
              <a:t>..</a:t>
            </a:r>
            <a:r>
              <a:rPr lang="en-US" sz="2000" b="1"/>
              <a:t> PL.</a:t>
            </a:r>
            <a:r>
              <a:rPr lang="ru-RU" sz="2000" b="1"/>
              <a:t>5</a:t>
            </a:r>
            <a:r>
              <a:rPr lang="en-US" sz="2000" b="1"/>
              <a:t> = 3 </a:t>
            </a:r>
            <a:r>
              <a:rPr lang="en-US" sz="2000"/>
              <a:t>– </a:t>
            </a:r>
            <a:r>
              <a:rPr lang="ru-RU" sz="2000"/>
              <a:t>соответствующий вход </a:t>
            </a:r>
            <a:r>
              <a:rPr lang="en-US" sz="2000"/>
              <a:t>IN0 .. IN5 </a:t>
            </a:r>
            <a:r>
              <a:rPr lang="ru-RU" sz="2000"/>
              <a:t>активирован</a:t>
            </a:r>
            <a:endParaRPr lang="en-US" sz="20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/>
              <a:t>                               </a:t>
            </a:r>
            <a:r>
              <a:rPr lang="ru-RU" sz="2000"/>
              <a:t>в качестве РПС с контролем шлейфа - </a:t>
            </a:r>
            <a:r>
              <a:rPr lang="en-US" sz="2000"/>
              <a:t>NO</a:t>
            </a:r>
            <a:endParaRPr lang="ru-RU" sz="2000"/>
          </a:p>
        </p:txBody>
      </p:sp>
      <p:pic>
        <p:nvPicPr>
          <p:cNvPr id="62468" name="Picture 2" descr="Y:\FFS-презентация\кноп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" y="4781550"/>
            <a:ext cx="16621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 flipH="1" flipV="1">
            <a:off x="9097169" y="2958307"/>
            <a:ext cx="285750" cy="21431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0" name="TextBox 12"/>
          <p:cNvSpPr txBox="1">
            <a:spLocks noChangeArrowheads="1"/>
          </p:cNvSpPr>
          <p:nvPr/>
        </p:nvSpPr>
        <p:spPr bwMode="auto">
          <a:xfrm>
            <a:off x="8418513" y="3136900"/>
            <a:ext cx="11461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1438" indent="-180975" algn="ctr">
              <a:buClr>
                <a:schemeClr val="accent1"/>
              </a:buClr>
            </a:pPr>
            <a:r>
              <a:rPr lang="ru-RU" sz="1500"/>
              <a:t>оконечный</a:t>
            </a:r>
          </a:p>
          <a:p>
            <a:pPr marL="71438" indent="-180975" algn="ctr">
              <a:buClr>
                <a:schemeClr val="accent1"/>
              </a:buClr>
            </a:pPr>
            <a:r>
              <a:rPr lang="ru-RU" sz="1500"/>
              <a:t>резистор</a:t>
            </a:r>
          </a:p>
        </p:txBody>
      </p:sp>
      <p:sp>
        <p:nvSpPr>
          <p:cNvPr id="6247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/>
          </p:cNvSpPr>
          <p:nvPr/>
        </p:nvSpPr>
        <p:spPr bwMode="gray">
          <a:xfrm>
            <a:off x="203200" y="419100"/>
            <a:ext cx="90725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  <a:defRPr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SK-FFS –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подсоединение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2-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 сигнализаторов давления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POTTER PS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3490" name="Picture 4" descr="Y:\FFS-презентация\PS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4281488"/>
            <a:ext cx="1500187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Y:\FFS-презентация\СХЕМА POT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5938838"/>
            <a:ext cx="21431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7" descr="подключение POTTER PS new 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1136650"/>
            <a:ext cx="10469563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2428875" y="5148263"/>
            <a:ext cx="810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 b="1"/>
              <a:t>  P.L</a:t>
            </a:r>
            <a:r>
              <a:rPr lang="ru-RU" sz="2000" b="1"/>
              <a:t>0</a:t>
            </a:r>
            <a:r>
              <a:rPr lang="en-US" sz="2000" b="1"/>
              <a:t> </a:t>
            </a:r>
            <a:r>
              <a:rPr lang="ru-RU" sz="2000" b="1"/>
              <a:t>..</a:t>
            </a:r>
            <a:r>
              <a:rPr lang="en-US" sz="2000" b="1"/>
              <a:t> PL.</a:t>
            </a:r>
            <a:r>
              <a:rPr lang="ru-RU" sz="2000" b="1"/>
              <a:t>5</a:t>
            </a:r>
            <a:r>
              <a:rPr lang="en-US" sz="2000" b="1"/>
              <a:t> = 11 </a:t>
            </a:r>
            <a:r>
              <a:rPr lang="en-US" sz="2000"/>
              <a:t>– </a:t>
            </a:r>
            <a:r>
              <a:rPr lang="ru-RU" sz="2000"/>
              <a:t>соответствующий вход </a:t>
            </a:r>
            <a:r>
              <a:rPr lang="en-US" sz="2000"/>
              <a:t>IN0 .. IN5 </a:t>
            </a:r>
            <a:r>
              <a:rPr lang="ru-RU" sz="2000"/>
              <a:t>активирован</a:t>
            </a:r>
            <a:endParaRPr lang="en-US" sz="20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/>
              <a:t>                               </a:t>
            </a:r>
            <a:r>
              <a:rPr lang="ru-RU" sz="2000"/>
              <a:t>   в качестве СД с контролем шлейфа - </a:t>
            </a:r>
            <a:r>
              <a:rPr lang="en-US" sz="2000"/>
              <a:t>NO</a:t>
            </a:r>
            <a:endParaRPr lang="ru-RU" sz="2000"/>
          </a:p>
        </p:txBody>
      </p:sp>
      <p:sp>
        <p:nvSpPr>
          <p:cNvPr id="6349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/>
          <p:cNvSpPr>
            <a:spLocks/>
          </p:cNvSpPr>
          <p:nvPr/>
        </p:nvSpPr>
        <p:spPr bwMode="gray">
          <a:xfrm>
            <a:off x="203200" y="419100"/>
            <a:ext cx="90725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 </a:t>
            </a:r>
            <a:r>
              <a:rPr lang="ru-RU" sz="2000" b="1">
                <a:solidFill>
                  <a:srgbClr val="595959"/>
                </a:solidFill>
              </a:rPr>
              <a:t>подсоединение </a:t>
            </a:r>
            <a:r>
              <a:rPr lang="en-US" sz="2000" b="1">
                <a:solidFill>
                  <a:srgbClr val="595959"/>
                </a:solidFill>
              </a:rPr>
              <a:t>1</a:t>
            </a:r>
            <a:r>
              <a:rPr lang="ru-RU" sz="2000" b="1">
                <a:solidFill>
                  <a:srgbClr val="595959"/>
                </a:solidFill>
              </a:rPr>
              <a:t> сигнализатора давления </a:t>
            </a:r>
            <a:r>
              <a:rPr lang="en-US" sz="2000" b="1">
                <a:solidFill>
                  <a:srgbClr val="595959"/>
                </a:solidFill>
              </a:rPr>
              <a:t>POTTER PS</a:t>
            </a:r>
            <a:endParaRPr lang="ru-RU" sz="2000" b="1">
              <a:solidFill>
                <a:srgbClr val="595959"/>
              </a:solidFill>
            </a:endParaRPr>
          </a:p>
        </p:txBody>
      </p:sp>
      <p:pic>
        <p:nvPicPr>
          <p:cNvPr id="64514" name="Picture 4" descr="Y:\FFS-презентация\PS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4281488"/>
            <a:ext cx="1500187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4" descr="Y:\FFS-презентация\СХЕМА POT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5938838"/>
            <a:ext cx="21431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7"/>
          <p:cNvSpPr txBox="1">
            <a:spLocks noChangeArrowheads="1"/>
          </p:cNvSpPr>
          <p:nvPr/>
        </p:nvSpPr>
        <p:spPr bwMode="auto">
          <a:xfrm>
            <a:off x="2428875" y="5106988"/>
            <a:ext cx="810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 b="1"/>
              <a:t>  P.L</a:t>
            </a:r>
            <a:r>
              <a:rPr lang="ru-RU" sz="2000" b="1"/>
              <a:t>0</a:t>
            </a:r>
            <a:r>
              <a:rPr lang="en-US" sz="2000" b="1"/>
              <a:t> </a:t>
            </a:r>
            <a:r>
              <a:rPr lang="ru-RU" sz="2000" b="1"/>
              <a:t>..</a:t>
            </a:r>
            <a:r>
              <a:rPr lang="en-US" sz="2000" b="1"/>
              <a:t> PL.</a:t>
            </a:r>
            <a:r>
              <a:rPr lang="ru-RU" sz="2000" b="1"/>
              <a:t>5</a:t>
            </a:r>
            <a:r>
              <a:rPr lang="en-US" sz="2000" b="1"/>
              <a:t> = 12 </a:t>
            </a:r>
            <a:r>
              <a:rPr lang="en-US" sz="2000"/>
              <a:t>– </a:t>
            </a:r>
            <a:r>
              <a:rPr lang="ru-RU" sz="2000"/>
              <a:t>соответствующий вход </a:t>
            </a:r>
            <a:r>
              <a:rPr lang="en-US" sz="2000"/>
              <a:t>IN0 .. IN5 </a:t>
            </a:r>
            <a:r>
              <a:rPr lang="ru-RU" sz="2000"/>
              <a:t>активирован</a:t>
            </a:r>
            <a:endParaRPr lang="en-US" sz="20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en-US" sz="2000"/>
              <a:t>                               </a:t>
            </a:r>
            <a:r>
              <a:rPr lang="ru-RU" sz="2000"/>
              <a:t>   в качестве СД с контролем шлейфа - </a:t>
            </a:r>
            <a:r>
              <a:rPr lang="en-US" sz="2000"/>
              <a:t>NC </a:t>
            </a:r>
            <a:endParaRPr lang="ru-RU" sz="2000"/>
          </a:p>
        </p:txBody>
      </p:sp>
      <p:pic>
        <p:nvPicPr>
          <p:cNvPr id="64517" name="Picture 8" descr="подключение POTTER PS NEW2 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1136650"/>
            <a:ext cx="10271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</a:t>
            </a:r>
            <a:r>
              <a:rPr lang="en-US" b="1">
                <a:solidFill>
                  <a:srgbClr val="595959"/>
                </a:solidFill>
              </a:rPr>
              <a:t>-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аналоговые входные сигналы</a:t>
            </a:r>
          </a:p>
        </p:txBody>
      </p:sp>
      <p:graphicFrame>
        <p:nvGraphicFramePr>
          <p:cNvPr id="98453" name="Group 149"/>
          <p:cNvGraphicFramePr>
            <a:graphicFrameLocks noGrp="1"/>
          </p:cNvGraphicFramePr>
          <p:nvPr/>
        </p:nvGraphicFramePr>
        <p:xfrm>
          <a:off x="306388" y="1404938"/>
          <a:ext cx="7127875" cy="4914900"/>
        </p:xfrm>
        <a:graphic>
          <a:graphicData uri="http://schemas.openxmlformats.org/drawingml/2006/table">
            <a:tbl>
              <a:tblPr/>
              <a:tblGrid>
                <a:gridCol w="1349375"/>
                <a:gridCol w="3835400"/>
                <a:gridCol w="19431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Аналоговый вход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Место установки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от преобразователя давления ПД-4 - от основного Насоса-4 (при наличии)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После насоса до обратного клапана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(для определения выхода насоса на режим)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IN7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от преобразователя давления ПД-3 - от основного Насоса-3 (при наличии)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от преобразователя давления ПД-2 - от основного Насоса-2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от преобразователя давления ПД-1 - от основного Насоса-1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INA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от преобразователя давления ПД-А - в питающем трубопроводе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 питающий трубопровод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(для контроля давления в системе)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INB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Сигнал от преобразователя давления ПД-В – в питающем трубопроводе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5568" name="Picture 75" descr="П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5513" y="1404938"/>
            <a:ext cx="9048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8460" name="Group 156"/>
          <p:cNvGraphicFramePr>
            <a:graphicFrameLocks noGrp="1"/>
          </p:cNvGraphicFramePr>
          <p:nvPr/>
        </p:nvGraphicFramePr>
        <p:xfrm>
          <a:off x="7867650" y="3616325"/>
          <a:ext cx="2374900" cy="2687638"/>
        </p:xfrm>
        <a:graphic>
          <a:graphicData uri="http://schemas.openxmlformats.org/drawingml/2006/table">
            <a:tbl>
              <a:tblPr/>
              <a:tblGrid>
                <a:gridCol w="1295400"/>
                <a:gridCol w="1079500"/>
              </a:tblGrid>
              <a:tr h="45561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Опция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Диапазон датчиков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Стандартно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PN25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PN60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PN100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592" name="Text Box 157"/>
          <p:cNvSpPr txBox="1">
            <a:spLocks noChangeArrowheads="1"/>
          </p:cNvSpPr>
          <p:nvPr/>
        </p:nvSpPr>
        <p:spPr bwMode="auto">
          <a:xfrm>
            <a:off x="7758113" y="3187700"/>
            <a:ext cx="2592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400" b="1"/>
              <a:t>Выбор датчиков давления</a:t>
            </a:r>
          </a:p>
        </p:txBody>
      </p:sp>
      <p:sp>
        <p:nvSpPr>
          <p:cNvPr id="65593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7"/>
          <p:cNvSpPr txBox="1">
            <a:spLocks noChangeArrowheads="1"/>
          </p:cNvSpPr>
          <p:nvPr/>
        </p:nvSpPr>
        <p:spPr bwMode="auto">
          <a:xfrm>
            <a:off x="593725" y="4959350"/>
            <a:ext cx="72009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Параметрическая настройка давления с панели управления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Контроль линии связи 4-20мА без дополнит.платы контроля шлейфа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Непрерывный контроль исправности самого преобразователя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Выше надежность (герметичный, нет контактов)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Долговременная стабильность</a:t>
            </a:r>
          </a:p>
          <a:p>
            <a:pPr marL="180975" indent="-180975">
              <a:lnSpc>
                <a:spcPct val="110000"/>
              </a:lnSpc>
              <a:buClr>
                <a:schemeClr val="tx1"/>
              </a:buClr>
              <a:buFont typeface="Verdana" pitchFamily="34" charset="0"/>
              <a:buChar char="•"/>
            </a:pPr>
            <a:r>
              <a:rPr lang="ru-RU" sz="1600"/>
              <a:t>Контроль выхода на режим по перепаду давления</a:t>
            </a:r>
          </a:p>
        </p:txBody>
      </p:sp>
      <p:pic>
        <p:nvPicPr>
          <p:cNvPr id="66562" name="Picture 13" descr="MBS1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650" y="1620838"/>
            <a:ext cx="11684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4" descr="Y:\FFS-презентация\PS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1963" y="5005388"/>
            <a:ext cx="1309687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5400000">
            <a:off x="8046245" y="5041106"/>
            <a:ext cx="1439862" cy="13684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8010526" y="5005387"/>
            <a:ext cx="1439862" cy="14398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6" name="Titel 1"/>
          <p:cNvSpPr>
            <a:spLocks/>
          </p:cNvSpPr>
          <p:nvPr/>
        </p:nvSpPr>
        <p:spPr bwMode="gray">
          <a:xfrm>
            <a:off x="233363" y="468313"/>
            <a:ext cx="94345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</a:t>
            </a:r>
            <a:r>
              <a:rPr lang="ru-RU" sz="2000" b="1">
                <a:solidFill>
                  <a:srgbClr val="595959"/>
                </a:solidFill>
              </a:rPr>
              <a:t>-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подключение преобразователя давления </a:t>
            </a:r>
            <a:r>
              <a:rPr lang="en-US" sz="2000" b="1">
                <a:solidFill>
                  <a:srgbClr val="595959"/>
                </a:solidFill>
              </a:rPr>
              <a:t>MBS1900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66567" name="Rectangle 22"/>
          <p:cNvSpPr>
            <a:spLocks noChangeArrowheads="1"/>
          </p:cNvSpPr>
          <p:nvPr/>
        </p:nvSpPr>
        <p:spPr bwMode="auto">
          <a:xfrm>
            <a:off x="777875" y="4595813"/>
            <a:ext cx="5927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sz="1600" b="1"/>
              <a:t>Преимущества аналогового преобразователя давления</a:t>
            </a:r>
            <a:r>
              <a:rPr lang="ru-RU" sz="1600"/>
              <a:t>:</a:t>
            </a:r>
          </a:p>
        </p:txBody>
      </p:sp>
      <p:pic>
        <p:nvPicPr>
          <p:cNvPr id="66568" name="Picture 12" descr="ПОДКЛЮЧЕНИЕ mbs19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650" y="1028700"/>
            <a:ext cx="59055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месторасположение преобразователей давления (ПД)</a:t>
            </a:r>
          </a:p>
        </p:txBody>
      </p:sp>
      <p:sp>
        <p:nvSpPr>
          <p:cNvPr id="6758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67587" name="Picture 5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1189038"/>
            <a:ext cx="9955212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>
                <a:latin typeface="Verdana" pitchFamily="34" charset="0"/>
              </a:rPr>
              <a:t>11/</a:t>
            </a:r>
            <a:r>
              <a:rPr lang="ru-RU" sz="800">
                <a:latin typeface="Verdana" pitchFamily="34" charset="0"/>
              </a:rPr>
              <a:t>20</a:t>
            </a:r>
            <a:r>
              <a:rPr lang="en-US" sz="800">
                <a:latin typeface="Verdana" pitchFamily="34" charset="0"/>
              </a:rPr>
              <a:t>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68611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каналы основного и резервного насосов</a:t>
            </a:r>
          </a:p>
        </p:txBody>
      </p:sp>
      <p:sp>
        <p:nvSpPr>
          <p:cNvPr id="68612" name="TextBox 11"/>
          <p:cNvSpPr txBox="1">
            <a:spLocks noChangeArrowheads="1"/>
          </p:cNvSpPr>
          <p:nvPr/>
        </p:nvSpPr>
        <p:spPr bwMode="auto">
          <a:xfrm>
            <a:off x="7723188" y="1370013"/>
            <a:ext cx="278606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Контроллер</a:t>
            </a:r>
          </a:p>
        </p:txBody>
      </p:sp>
      <p:sp>
        <p:nvSpPr>
          <p:cNvPr id="68613" name="TextBox 12"/>
          <p:cNvSpPr txBox="1">
            <a:spLocks noChangeArrowheads="1"/>
          </p:cNvSpPr>
          <p:nvPr/>
        </p:nvSpPr>
        <p:spPr bwMode="auto">
          <a:xfrm>
            <a:off x="2322513" y="1370013"/>
            <a:ext cx="278606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Принципиальная схема </a:t>
            </a:r>
          </a:p>
        </p:txBody>
      </p:sp>
      <p:pic>
        <p:nvPicPr>
          <p:cNvPr id="68614" name="Picture 19" descr="ch1c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5463" y="2052638"/>
            <a:ext cx="2038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2" descr="3-насос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2616200"/>
            <a:ext cx="753745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2" descr="Y:\FFS-презентация\Плата IO FFS.png"/>
          <p:cNvPicPr>
            <a:picLocks noChangeAspect="1" noChangeArrowheads="1"/>
          </p:cNvPicPr>
          <p:nvPr/>
        </p:nvPicPr>
        <p:blipFill>
          <a:blip r:embed="rId4"/>
          <a:srcRect l="31619" t="78140" r="13651" b="18414"/>
          <a:stretch>
            <a:fillRect/>
          </a:stretch>
        </p:blipFill>
        <p:spPr bwMode="auto">
          <a:xfrm>
            <a:off x="4122738" y="5395913"/>
            <a:ext cx="27352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9" descr="Y:\FFS-презентация\наклейка 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525" y="1260475"/>
            <a:ext cx="31273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/>
              <a:t>11</a:t>
            </a:r>
            <a:r>
              <a:rPr lang="en-US" sz="800">
                <a:latin typeface="Verdana" pitchFamily="34" charset="0"/>
              </a:rPr>
              <a:t>/</a:t>
            </a:r>
            <a:r>
              <a:rPr lang="ru-RU" sz="800">
                <a:latin typeface="Verdana" pitchFamily="34" charset="0"/>
              </a:rPr>
              <a:t>20</a:t>
            </a:r>
            <a:r>
              <a:rPr lang="ru-RU" sz="800"/>
              <a:t>22</a:t>
            </a:r>
            <a:endParaRPr lang="en-GB" sz="800"/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pic>
        <p:nvPicPr>
          <p:cNvPr id="69636" name="Picture 4" descr="Y:\FFS-презентация\Аварии основных насосов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613" y="4281488"/>
            <a:ext cx="669607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>
            <a:off x="1909763" y="2481263"/>
            <a:ext cx="1081087" cy="100806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69638" name="Straight Arrow Connector 16"/>
          <p:cNvCxnSpPr>
            <a:cxnSpLocks noChangeShapeType="1"/>
            <a:endCxn id="15" idx="3"/>
          </p:cNvCxnSpPr>
          <p:nvPr/>
        </p:nvCxnSpPr>
        <p:spPr bwMode="auto">
          <a:xfrm flipH="1">
            <a:off x="3009900" y="2339975"/>
            <a:ext cx="2265363" cy="646113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69639" name="TextBox 28"/>
          <p:cNvSpPr txBox="1">
            <a:spLocks noChangeArrowheads="1"/>
          </p:cNvSpPr>
          <p:nvPr/>
        </p:nvSpPr>
        <p:spPr bwMode="auto">
          <a:xfrm>
            <a:off x="5634038" y="1331913"/>
            <a:ext cx="460851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</a:rPr>
              <a:t>Светодиоды </a:t>
            </a:r>
            <a:r>
              <a:rPr lang="ru-RU" sz="1400" b="1">
                <a:latin typeface="Times New Roman" pitchFamily="18" charset="0"/>
              </a:rPr>
              <a:t>«Пуск»: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- </a:t>
            </a:r>
            <a:r>
              <a:rPr lang="ru-RU" sz="1400">
                <a:latin typeface="Times New Roman" pitchFamily="18" charset="0"/>
              </a:rPr>
              <a:t>горят после выхода насоса на режим</a:t>
            </a:r>
          </a:p>
          <a:p>
            <a:r>
              <a:rPr lang="ru-RU" sz="1400" b="1">
                <a:latin typeface="Times New Roman" pitchFamily="18" charset="0"/>
              </a:rPr>
              <a:t>-</a:t>
            </a:r>
            <a:r>
              <a:rPr lang="ru-RU" sz="1400">
                <a:latin typeface="Times New Roman" pitchFamily="18" charset="0"/>
              </a:rPr>
              <a:t> мигают в течение выхода насоса на режим</a:t>
            </a:r>
          </a:p>
          <a:p>
            <a:pPr>
              <a:buFontTx/>
              <a:buChar char="-"/>
            </a:pPr>
            <a:r>
              <a:rPr lang="ru-RU" sz="1400">
                <a:latin typeface="Times New Roman" pitchFamily="18" charset="0"/>
              </a:rPr>
              <a:t> не горит, когда насос не работает</a:t>
            </a:r>
          </a:p>
          <a:p>
            <a:pPr>
              <a:buFontTx/>
              <a:buChar char="-"/>
            </a:pPr>
            <a:endParaRPr lang="ru-RU" sz="1400">
              <a:latin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</a:rPr>
              <a:t>Светодиоды </a:t>
            </a:r>
            <a:r>
              <a:rPr lang="ru-RU" sz="1400" b="1">
                <a:latin typeface="Times New Roman" pitchFamily="18" charset="0"/>
              </a:rPr>
              <a:t>«Авария»: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- </a:t>
            </a:r>
            <a:r>
              <a:rPr lang="ru-RU" sz="1400">
                <a:latin typeface="Times New Roman" pitchFamily="18" charset="0"/>
              </a:rPr>
              <a:t>горят при обнаружении неисправности насоса</a:t>
            </a:r>
          </a:p>
          <a:p>
            <a:r>
              <a:rPr lang="ru-RU" sz="1400">
                <a:latin typeface="Times New Roman" pitchFamily="18" charset="0"/>
              </a:rPr>
              <a:t>- не горят, когда неисправностей не обнаружено</a:t>
            </a:r>
          </a:p>
          <a:p>
            <a:endParaRPr lang="ru-RU" sz="1400">
              <a:latin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</a:rPr>
              <a:t>Светодиоды </a:t>
            </a:r>
            <a:r>
              <a:rPr lang="ru-RU" sz="1400" b="1">
                <a:latin typeface="Times New Roman" pitchFamily="18" charset="0"/>
              </a:rPr>
              <a:t>«1», «2»:</a:t>
            </a:r>
            <a:r>
              <a:rPr lang="ru-RU" sz="1400"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1400">
                <a:latin typeface="Times New Roman" pitchFamily="18" charset="0"/>
              </a:rPr>
              <a:t> горят при включении в ручном режиме</a:t>
            </a:r>
          </a:p>
        </p:txBody>
      </p:sp>
      <p:sp>
        <p:nvSpPr>
          <p:cNvPr id="69640" name="Titel 1"/>
          <p:cNvSpPr>
            <a:spLocks/>
          </p:cNvSpPr>
          <p:nvPr/>
        </p:nvSpPr>
        <p:spPr bwMode="gray">
          <a:xfrm>
            <a:off x="0" y="468313"/>
            <a:ext cx="98837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индикация работы основного и резервного насосов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Обозначение приборов </a:t>
            </a:r>
            <a:r>
              <a:rPr lang="en-US" sz="2000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161925" y="1211263"/>
            <a:ext cx="1032827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3600">
                <a:solidFill>
                  <a:srgbClr val="FF0000"/>
                </a:solidFill>
              </a:rPr>
              <a:t>SK-FFS</a:t>
            </a:r>
            <a:r>
              <a:rPr lang="ru-RU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/</a:t>
            </a:r>
            <a:r>
              <a:rPr lang="ru-RU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2-7,5(18A)</a:t>
            </a:r>
            <a:r>
              <a:rPr lang="ru-RU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/J-6,3A</a:t>
            </a:r>
            <a:r>
              <a:rPr lang="ru-RU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/V-3~1,0A</a:t>
            </a:r>
            <a:r>
              <a:rPr lang="ru-RU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/X8</a:t>
            </a:r>
            <a:endParaRPr lang="ru-RU" sz="3600">
              <a:solidFill>
                <a:srgbClr val="FF0000"/>
              </a:solidFill>
            </a:endParaRPr>
          </a:p>
        </p:txBody>
      </p:sp>
      <p:graphicFrame>
        <p:nvGraphicFramePr>
          <p:cNvPr id="43082" name="Group 74"/>
          <p:cNvGraphicFramePr>
            <a:graphicFrameLocks noGrp="1"/>
          </p:cNvGraphicFramePr>
          <p:nvPr/>
        </p:nvGraphicFramePr>
        <p:xfrm>
          <a:off x="917575" y="2114550"/>
          <a:ext cx="9429750" cy="4340225"/>
        </p:xfrm>
        <a:graphic>
          <a:graphicData uri="http://schemas.openxmlformats.org/drawingml/2006/table">
            <a:tbl>
              <a:tblPr/>
              <a:tblGrid>
                <a:gridCol w="2135188"/>
                <a:gridCol w="1719262"/>
                <a:gridCol w="1720850"/>
                <a:gridCol w="1719263"/>
                <a:gridCol w="2135187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SK-FFS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тип прибора - прибор управления пожарный (ППУ)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количество основных насосов (включая резервные) - от 2 до 4 насоов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7,5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мощность основных насосов - от 0,75 кВт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18А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максимальный номинальный ток основных насосов - от 2,5 А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7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Дополнительные опции (возможны изменения):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/J-6,3A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жокей-насос - максимальный номинальный ток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/V-3~1,0A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задвижка - количество, тип и токовая характеристика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/V-3~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- 3-фазная электрозадвижка (1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/V2-3~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- 3-фазные электрозадвижки (2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/V-1~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- 1-фазная электрозадвижка (1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/V2-1~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- 1-фазные электрозадвижки (2 шт.)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Опция управления 3-фазными задвижками допускает управление </a:t>
                      </a:r>
                      <a:b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1-фазными задвижками.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/Х8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дополнительные выходные реле (NO) – 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шт.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(16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шт.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/PN25  (40,60,100)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диапазон датчиков давления – 25 (40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, 60,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Бар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раздельная установка насосов в 2-х резервуарах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/M2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2-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мя вводами без встроенного АВР (необходимо электроснабжение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категории)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07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>
            <a:spLocks/>
          </p:cNvSpPr>
          <p:nvPr/>
        </p:nvSpPr>
        <p:spPr bwMode="gray">
          <a:xfrm>
            <a:off x="1098550" y="468313"/>
            <a:ext cx="806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контроль выхода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на режим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основных</a:t>
            </a:r>
            <a:r>
              <a:rPr lang="ru-RU"/>
              <a:t> </a:t>
            </a:r>
            <a:r>
              <a:rPr lang="ru-RU" b="1">
                <a:solidFill>
                  <a:srgbClr val="595959"/>
                </a:solidFill>
              </a:rPr>
              <a:t>насосов</a:t>
            </a:r>
          </a:p>
        </p:txBody>
      </p:sp>
      <p:sp>
        <p:nvSpPr>
          <p:cNvPr id="70658" name="Fußzeilenplatzhalter 4"/>
          <p:cNvSpPr txBox="1">
            <a:spLocks noGrp="1"/>
          </p:cNvSpPr>
          <p:nvPr/>
        </p:nvSpPr>
        <p:spPr bwMode="gray">
          <a:xfrm>
            <a:off x="522288" y="7129463"/>
            <a:ext cx="67691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ru-RU" sz="700">
                <a:latin typeface="Verdana" pitchFamily="34" charset="0"/>
              </a:rPr>
              <a:t>Техническая поддержка </a:t>
            </a:r>
            <a:r>
              <a:rPr lang="en-US" sz="700">
                <a:latin typeface="Verdana" pitchFamily="34" charset="0"/>
              </a:rPr>
              <a:t>SK-FFS</a:t>
            </a:r>
          </a:p>
          <a:p>
            <a:pPr defTabSz="912813" eaLnBrk="0" hangingPunct="0"/>
            <a:endParaRPr lang="en-US" sz="700">
              <a:latin typeface="Verdana" pitchFamily="34" charset="0"/>
            </a:endParaRPr>
          </a:p>
        </p:txBody>
      </p:sp>
      <p:sp>
        <p:nvSpPr>
          <p:cNvPr id="70659" name="Datumsplatzhalter 2"/>
          <p:cNvSpPr txBox="1">
            <a:spLocks noGrp="1"/>
          </p:cNvSpPr>
          <p:nvPr/>
        </p:nvSpPr>
        <p:spPr bwMode="gray">
          <a:xfrm>
            <a:off x="8586788" y="709295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/>
              <a:t>11</a:t>
            </a:r>
            <a:r>
              <a:rPr lang="ru-RU" sz="800">
                <a:latin typeface="Verdana" pitchFamily="34" charset="0"/>
              </a:rPr>
              <a:t>/20</a:t>
            </a:r>
            <a:r>
              <a:rPr lang="ru-RU" sz="800"/>
              <a:t>22</a:t>
            </a:r>
            <a:endParaRPr lang="de-DE" sz="800"/>
          </a:p>
        </p:txBody>
      </p:sp>
      <p:sp>
        <p:nvSpPr>
          <p:cNvPr id="70660" name="Rectangle 11"/>
          <p:cNvSpPr>
            <a:spLocks noChangeArrowheads="1"/>
          </p:cNvSpPr>
          <p:nvPr/>
        </p:nvSpPr>
        <p:spPr bwMode="auto">
          <a:xfrm>
            <a:off x="1817688" y="879475"/>
            <a:ext cx="73215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/>
              <a:t>P.F5</a:t>
            </a:r>
            <a:r>
              <a:rPr lang="en-US" sz="1800"/>
              <a:t> – </a:t>
            </a:r>
            <a:r>
              <a:rPr lang="ru-RU" sz="1800" b="1"/>
              <a:t>логика контроля выхода на режим основных насосов</a:t>
            </a:r>
          </a:p>
          <a:p>
            <a:pPr>
              <a:lnSpc>
                <a:spcPct val="140000"/>
              </a:lnSpc>
            </a:pPr>
            <a:r>
              <a:rPr lang="en-US" sz="1800" b="1"/>
              <a:t>P.t5</a:t>
            </a:r>
            <a:r>
              <a:rPr lang="en-US" sz="1800"/>
              <a:t> – </a:t>
            </a:r>
            <a:r>
              <a:rPr lang="ru-RU" sz="1800" b="1"/>
              <a:t>задержка контроля выхода на режим основных насосов</a:t>
            </a:r>
          </a:p>
          <a:p>
            <a:pPr>
              <a:lnSpc>
                <a:spcPct val="140000"/>
              </a:lnSpc>
            </a:pPr>
            <a:r>
              <a:rPr lang="en-US" sz="1800" b="1"/>
              <a:t>P.P5</a:t>
            </a:r>
            <a:r>
              <a:rPr lang="en-US" sz="1800"/>
              <a:t> – </a:t>
            </a:r>
            <a:r>
              <a:rPr lang="ru-RU" sz="1800" b="1"/>
              <a:t>уставка контроля выхода на режим основных насосов</a:t>
            </a:r>
            <a:endParaRPr lang="en-US" sz="1800" b="1"/>
          </a:p>
        </p:txBody>
      </p:sp>
      <p:graphicFrame>
        <p:nvGraphicFramePr>
          <p:cNvPr id="71709" name="Group 29"/>
          <p:cNvGraphicFramePr>
            <a:graphicFrameLocks noGrp="1"/>
          </p:cNvGraphicFramePr>
          <p:nvPr/>
        </p:nvGraphicFramePr>
        <p:xfrm>
          <a:off x="738188" y="2244725"/>
          <a:ext cx="9288462" cy="4560888"/>
        </p:xfrm>
        <a:graphic>
          <a:graphicData uri="http://schemas.openxmlformats.org/drawingml/2006/table">
            <a:tbl>
              <a:tblPr/>
              <a:tblGrid>
                <a:gridCol w="1081087"/>
                <a:gridCol w="3167063"/>
                <a:gridCol w="5040312"/>
              </a:tblGrid>
              <a:tr h="673100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Параметр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P.F5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Рекомендации по применению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1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по перепаду давления по датчикам ПД-1, ПД-2, ПД-3, ПД-4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систем с наличием давления на входе 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(системы с подпором)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по значению давления по датчикам ПД-1, ПД-2, ПД-3, ПД-4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систем, использующих резервуар, водоем и т.д. (системы без подпора)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013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Контроль по значению давления по датчикам ПД-А + ПД-В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систем с 1 рабочим насосом – должно быть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P.F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2=1. Не требуется установка датчиков  ПД-1, ПД‑2, ПД-3, ПД-4.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момента пуска основного насоса в течение настраиваемого времени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P.t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значение давления в питающем трубопроводе по показаниям датчиков ПД-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и ПД-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должно быть более, чем значение настраиваемого параметра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Если в дежурном режиме при выключенных основных насосах давление по показаниям ПД-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и ПД‑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выше параметра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то фиксируется неисправность, кроме случая, если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P.F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1=0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и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1&lt;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P.P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/>
          <p:cNvSpPr>
            <a:spLocks/>
          </p:cNvSpPr>
          <p:nvPr/>
        </p:nvSpPr>
        <p:spPr bwMode="gray">
          <a:xfrm>
            <a:off x="0" y="468313"/>
            <a:ext cx="97393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аварии при выходе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на режим</a:t>
            </a:r>
            <a:r>
              <a:rPr lang="en-US" sz="2000" b="1">
                <a:solidFill>
                  <a:srgbClr val="595959"/>
                </a:solidFill>
              </a:rPr>
              <a:t> </a:t>
            </a:r>
            <a:r>
              <a:rPr lang="ru-RU" sz="2000" b="1">
                <a:solidFill>
                  <a:srgbClr val="595959"/>
                </a:solidFill>
              </a:rPr>
              <a:t>основных</a:t>
            </a:r>
            <a:r>
              <a:rPr lang="ru-RU"/>
              <a:t> </a:t>
            </a:r>
            <a:r>
              <a:rPr lang="ru-RU" b="1">
                <a:solidFill>
                  <a:srgbClr val="595959"/>
                </a:solidFill>
              </a:rPr>
              <a:t>насосов</a:t>
            </a:r>
          </a:p>
        </p:txBody>
      </p:sp>
      <p:sp>
        <p:nvSpPr>
          <p:cNvPr id="71682" name="Fußzeilenplatzhalter 4"/>
          <p:cNvSpPr txBox="1">
            <a:spLocks noGrp="1"/>
          </p:cNvSpPr>
          <p:nvPr/>
        </p:nvSpPr>
        <p:spPr bwMode="gray">
          <a:xfrm>
            <a:off x="522288" y="7129463"/>
            <a:ext cx="67691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ru-RU" sz="700">
                <a:latin typeface="Verdana" pitchFamily="34" charset="0"/>
              </a:rPr>
              <a:t>Техническая поддержка </a:t>
            </a:r>
            <a:r>
              <a:rPr lang="en-US" sz="700">
                <a:latin typeface="Verdana" pitchFamily="34" charset="0"/>
              </a:rPr>
              <a:t>SK-FFS</a:t>
            </a:r>
          </a:p>
          <a:p>
            <a:pPr defTabSz="912813" eaLnBrk="0" hangingPunct="0"/>
            <a:endParaRPr lang="en-US" sz="700">
              <a:latin typeface="Verdana" pitchFamily="34" charset="0"/>
            </a:endParaRPr>
          </a:p>
        </p:txBody>
      </p:sp>
      <p:sp>
        <p:nvSpPr>
          <p:cNvPr id="71683" name="Datumsplatzhalter 2"/>
          <p:cNvSpPr txBox="1">
            <a:spLocks noGrp="1"/>
          </p:cNvSpPr>
          <p:nvPr/>
        </p:nvSpPr>
        <p:spPr bwMode="gray">
          <a:xfrm>
            <a:off x="8586788" y="709295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/>
              <a:t>11</a:t>
            </a:r>
            <a:r>
              <a:rPr lang="ru-RU" sz="800">
                <a:latin typeface="Verdana" pitchFamily="34" charset="0"/>
              </a:rPr>
              <a:t>/20</a:t>
            </a:r>
            <a:r>
              <a:rPr lang="ru-RU" sz="800"/>
              <a:t>22</a:t>
            </a:r>
            <a:endParaRPr lang="de-DE" sz="800"/>
          </a:p>
        </p:txBody>
      </p:sp>
      <p:pic>
        <p:nvPicPr>
          <p:cNvPr id="71684" name="Picture 9" descr="гидроошиб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" y="2065338"/>
            <a:ext cx="90725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пуск по давлению</a:t>
            </a:r>
          </a:p>
        </p:txBody>
      </p:sp>
      <p:graphicFrame>
        <p:nvGraphicFramePr>
          <p:cNvPr id="72728" name="Group 24"/>
          <p:cNvGraphicFramePr>
            <a:graphicFrameLocks noGrp="1"/>
          </p:cNvGraphicFramePr>
          <p:nvPr/>
        </p:nvGraphicFramePr>
        <p:xfrm>
          <a:off x="2106613" y="1908175"/>
          <a:ext cx="6985000" cy="1066800"/>
        </p:xfrm>
        <a:graphic>
          <a:graphicData uri="http://schemas.openxmlformats.org/drawingml/2006/table">
            <a:tbl>
              <a:tblPr/>
              <a:tblGrid>
                <a:gridCol w="1746250"/>
                <a:gridCol w="5238750"/>
              </a:tblGrid>
              <a:tr h="9001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P0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Уставка давления запуска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71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graphicFrame>
        <p:nvGraphicFramePr>
          <p:cNvPr id="72731" name="Group 27"/>
          <p:cNvGraphicFramePr>
            <a:graphicFrameLocks noGrp="1"/>
          </p:cNvGraphicFramePr>
          <p:nvPr/>
        </p:nvGraphicFramePr>
        <p:xfrm>
          <a:off x="2106613" y="4897438"/>
          <a:ext cx="6985000" cy="1066800"/>
        </p:xfrm>
        <a:graphic>
          <a:graphicData uri="http://schemas.openxmlformats.org/drawingml/2006/table">
            <a:tbl>
              <a:tblPr/>
              <a:tblGrid>
                <a:gridCol w="1746250"/>
                <a:gridCol w="5238750"/>
              </a:tblGrid>
              <a:tr h="9001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Уставка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включения насосов</a:t>
                      </a: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</a:t>
                      </a: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723" name="TextBox 15"/>
          <p:cNvSpPr txBox="1">
            <a:spLocks noChangeArrowheads="1"/>
          </p:cNvSpPr>
          <p:nvPr/>
        </p:nvSpPr>
        <p:spPr bwMode="auto">
          <a:xfrm>
            <a:off x="4194175" y="3563938"/>
            <a:ext cx="27352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800" b="1">
                <a:solidFill>
                  <a:srgbClr val="282828"/>
                </a:solidFill>
              </a:rPr>
              <a:t>в чем разница</a:t>
            </a:r>
            <a:endParaRPr lang="ru-RU" sz="2800" b="1"/>
          </a:p>
        </p:txBody>
      </p:sp>
      <p:sp>
        <p:nvSpPr>
          <p:cNvPr id="72724" name="TextBox 15"/>
          <p:cNvSpPr txBox="1">
            <a:spLocks noChangeArrowheads="1"/>
          </p:cNvSpPr>
          <p:nvPr/>
        </p:nvSpPr>
        <p:spPr bwMode="auto">
          <a:xfrm>
            <a:off x="2322513" y="2916238"/>
            <a:ext cx="129698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9600" b="1">
                <a:solidFill>
                  <a:srgbClr val="282828"/>
                </a:solidFill>
              </a:rPr>
              <a:t>?</a:t>
            </a:r>
            <a:endParaRPr lang="ru-RU" sz="9600" b="1"/>
          </a:p>
        </p:txBody>
      </p:sp>
      <p:sp>
        <p:nvSpPr>
          <p:cNvPr id="72725" name="TextBox 15"/>
          <p:cNvSpPr txBox="1">
            <a:spLocks noChangeArrowheads="1"/>
          </p:cNvSpPr>
          <p:nvPr/>
        </p:nvSpPr>
        <p:spPr bwMode="auto">
          <a:xfrm>
            <a:off x="7289800" y="2943225"/>
            <a:ext cx="129698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9600" b="1">
                <a:solidFill>
                  <a:srgbClr val="282828"/>
                </a:solidFill>
              </a:rPr>
              <a:t>?</a:t>
            </a:r>
            <a:endParaRPr lang="ru-RU" sz="96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el 1"/>
          <p:cNvSpPr>
            <a:spLocks/>
          </p:cNvSpPr>
          <p:nvPr/>
        </p:nvSpPr>
        <p:spPr bwMode="gray">
          <a:xfrm>
            <a:off x="0" y="468313"/>
            <a:ext cx="95234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Логическая схема работы прибора </a:t>
            </a:r>
            <a:r>
              <a:rPr lang="en-US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73730" name="Line 5"/>
          <p:cNvSpPr>
            <a:spLocks noChangeShapeType="1"/>
          </p:cNvSpPr>
          <p:nvPr/>
        </p:nvSpPr>
        <p:spPr bwMode="auto">
          <a:xfrm>
            <a:off x="5586413" y="16795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3731" name="Picture 9" descr="Логическая сх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1044575"/>
            <a:ext cx="9932988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Типы задвижек</a:t>
            </a:r>
          </a:p>
        </p:txBody>
      </p:sp>
      <p:sp>
        <p:nvSpPr>
          <p:cNvPr id="74754" name="TextBox 15"/>
          <p:cNvSpPr txBox="1">
            <a:spLocks noChangeArrowheads="1"/>
          </p:cNvSpPr>
          <p:nvPr/>
        </p:nvSpPr>
        <p:spPr bwMode="auto">
          <a:xfrm>
            <a:off x="0" y="977900"/>
            <a:ext cx="1069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ЗАДВИЖКИ</a:t>
            </a:r>
          </a:p>
        </p:txBody>
      </p:sp>
      <p:sp>
        <p:nvSpPr>
          <p:cNvPr id="74755" name="TextBox 15"/>
          <p:cNvSpPr txBox="1">
            <a:spLocks noChangeArrowheads="1"/>
          </p:cNvSpPr>
          <p:nvPr/>
        </p:nvSpPr>
        <p:spPr bwMode="auto">
          <a:xfrm>
            <a:off x="215900" y="1908175"/>
            <a:ext cx="3330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Фазоразделительные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(2 шт.)</a:t>
            </a:r>
          </a:p>
        </p:txBody>
      </p:sp>
      <p:sp>
        <p:nvSpPr>
          <p:cNvPr id="74756" name="TextBox 15"/>
          <p:cNvSpPr txBox="1">
            <a:spLocks noChangeArrowheads="1"/>
          </p:cNvSpPr>
          <p:nvPr/>
        </p:nvSpPr>
        <p:spPr bwMode="auto">
          <a:xfrm>
            <a:off x="3546475" y="1938338"/>
            <a:ext cx="3600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Обводные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(1-2 шт.)</a:t>
            </a:r>
          </a:p>
        </p:txBody>
      </p:sp>
      <p:sp>
        <p:nvSpPr>
          <p:cNvPr id="74757" name="TextBox 15"/>
          <p:cNvSpPr txBox="1">
            <a:spLocks noChangeArrowheads="1"/>
          </p:cNvSpPr>
          <p:nvPr/>
        </p:nvSpPr>
        <p:spPr bwMode="auto">
          <a:xfrm>
            <a:off x="6931025" y="1908175"/>
            <a:ext cx="3600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Нестандартные проекты</a:t>
            </a:r>
          </a:p>
        </p:txBody>
      </p:sp>
      <p:sp>
        <p:nvSpPr>
          <p:cNvPr id="74758" name="TextBox 15"/>
          <p:cNvSpPr txBox="1">
            <a:spLocks noChangeArrowheads="1"/>
          </p:cNvSpPr>
          <p:nvPr/>
        </p:nvSpPr>
        <p:spPr bwMode="auto">
          <a:xfrm>
            <a:off x="7291388" y="2339975"/>
            <a:ext cx="280828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 b="1">
                <a:solidFill>
                  <a:srgbClr val="282828"/>
                </a:solidFill>
              </a:rPr>
              <a:t>требуется дополнительный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400" b="1">
                <a:solidFill>
                  <a:srgbClr val="282828"/>
                </a:solidFill>
              </a:rPr>
              <a:t> прибор </a:t>
            </a:r>
            <a:r>
              <a:rPr lang="en-US" sz="1400" b="1">
                <a:solidFill>
                  <a:srgbClr val="282828"/>
                </a:solidFill>
              </a:rPr>
              <a:t>SK-FFS/V</a:t>
            </a:r>
            <a:endParaRPr lang="ru-RU" sz="1400" b="1"/>
          </a:p>
        </p:txBody>
      </p:sp>
      <p:sp>
        <p:nvSpPr>
          <p:cNvPr id="74759" name="TextBox 15"/>
          <p:cNvSpPr txBox="1">
            <a:spLocks noChangeArrowheads="1"/>
          </p:cNvSpPr>
          <p:nvPr/>
        </p:nvSpPr>
        <p:spPr bwMode="auto">
          <a:xfrm>
            <a:off x="161925" y="5868988"/>
            <a:ext cx="3313113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    сухотрубные </a:t>
            </a:r>
            <a:r>
              <a:rPr lang="en-US" sz="1800" b="1">
                <a:solidFill>
                  <a:srgbClr val="282828"/>
                </a:solidFill>
              </a:rPr>
              <a:t>/</a:t>
            </a:r>
            <a:r>
              <a:rPr lang="ru-RU" sz="1800" b="1">
                <a:solidFill>
                  <a:srgbClr val="282828"/>
                </a:solidFill>
              </a:rPr>
              <a:t> воздухозаполненные системы</a:t>
            </a:r>
            <a:endParaRPr lang="ru-RU" sz="1800" b="1"/>
          </a:p>
        </p:txBody>
      </p:sp>
      <p:pic>
        <p:nvPicPr>
          <p:cNvPr id="74760" name="Picture 2" descr="D:\present\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3188" y="3421063"/>
            <a:ext cx="21605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TextBox 15"/>
          <p:cNvSpPr txBox="1">
            <a:spLocks noChangeArrowheads="1"/>
          </p:cNvSpPr>
          <p:nvPr/>
        </p:nvSpPr>
        <p:spPr bwMode="auto">
          <a:xfrm>
            <a:off x="3690938" y="6445250"/>
            <a:ext cx="33131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системы ВПВ</a:t>
            </a:r>
            <a:endParaRPr lang="ru-RU" sz="1800" b="1"/>
          </a:p>
        </p:txBody>
      </p:sp>
      <p:sp>
        <p:nvSpPr>
          <p:cNvPr id="74762" name="TextBox 15"/>
          <p:cNvSpPr txBox="1">
            <a:spLocks noChangeArrowheads="1"/>
          </p:cNvSpPr>
          <p:nvPr/>
        </p:nvSpPr>
        <p:spPr bwMode="auto">
          <a:xfrm>
            <a:off x="7218363" y="6143625"/>
            <a:ext cx="331311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нестандартные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800" b="1">
                <a:solidFill>
                  <a:srgbClr val="282828"/>
                </a:solidFill>
              </a:rPr>
              <a:t> системы</a:t>
            </a:r>
            <a:endParaRPr lang="ru-RU" sz="1800" b="1"/>
          </a:p>
        </p:txBody>
      </p:sp>
      <p:pic>
        <p:nvPicPr>
          <p:cNvPr id="74763" name="Picture 20" descr="Задвижки фазоразделительны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75" y="2771775"/>
            <a:ext cx="21288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4" name="Line 27"/>
          <p:cNvSpPr>
            <a:spLocks noChangeShapeType="1"/>
          </p:cNvSpPr>
          <p:nvPr/>
        </p:nvSpPr>
        <p:spPr bwMode="auto">
          <a:xfrm>
            <a:off x="5346700" y="1547813"/>
            <a:ext cx="3384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5" name="Line 28"/>
          <p:cNvSpPr>
            <a:spLocks noChangeShapeType="1"/>
          </p:cNvSpPr>
          <p:nvPr/>
        </p:nvSpPr>
        <p:spPr bwMode="auto">
          <a:xfrm>
            <a:off x="8731250" y="15478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6" name="Line 29"/>
          <p:cNvSpPr>
            <a:spLocks noChangeShapeType="1"/>
          </p:cNvSpPr>
          <p:nvPr/>
        </p:nvSpPr>
        <p:spPr bwMode="auto">
          <a:xfrm>
            <a:off x="1890713" y="1547813"/>
            <a:ext cx="3455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7" name="Line 30"/>
          <p:cNvSpPr>
            <a:spLocks noChangeShapeType="1"/>
          </p:cNvSpPr>
          <p:nvPr/>
        </p:nvSpPr>
        <p:spPr bwMode="auto">
          <a:xfrm>
            <a:off x="5346700" y="15478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8" name="Line 31"/>
          <p:cNvSpPr>
            <a:spLocks noChangeShapeType="1"/>
          </p:cNvSpPr>
          <p:nvPr/>
        </p:nvSpPr>
        <p:spPr bwMode="auto">
          <a:xfrm>
            <a:off x="1890713" y="15478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4769" name="Picture 21" descr="Задвижки обводны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475" y="3132138"/>
            <a:ext cx="374491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Затворы и задвижки</a:t>
            </a:r>
          </a:p>
        </p:txBody>
      </p:sp>
      <p:sp>
        <p:nvSpPr>
          <p:cNvPr id="75778" name="TextBox 15"/>
          <p:cNvSpPr txBox="1">
            <a:spLocks noChangeArrowheads="1"/>
          </p:cNvSpPr>
          <p:nvPr/>
        </p:nvSpPr>
        <p:spPr bwMode="auto">
          <a:xfrm>
            <a:off x="90488" y="1049338"/>
            <a:ext cx="53467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Затворы</a:t>
            </a:r>
          </a:p>
        </p:txBody>
      </p:sp>
      <p:sp>
        <p:nvSpPr>
          <p:cNvPr id="75779" name="TextBox 15"/>
          <p:cNvSpPr txBox="1">
            <a:spLocks noChangeArrowheads="1"/>
          </p:cNvSpPr>
          <p:nvPr/>
        </p:nvSpPr>
        <p:spPr bwMode="auto">
          <a:xfrm>
            <a:off x="4986338" y="1044575"/>
            <a:ext cx="5346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Задвижки</a:t>
            </a:r>
          </a:p>
        </p:txBody>
      </p:sp>
      <p:sp>
        <p:nvSpPr>
          <p:cNvPr id="75780" name="TextBox 15"/>
          <p:cNvSpPr txBox="1">
            <a:spLocks noChangeArrowheads="1"/>
          </p:cNvSpPr>
          <p:nvPr/>
        </p:nvSpPr>
        <p:spPr bwMode="auto">
          <a:xfrm>
            <a:off x="879475" y="4356100"/>
            <a:ext cx="4535488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¼</a:t>
            </a:r>
            <a:r>
              <a:rPr lang="en-US" sz="1800"/>
              <a:t> </a:t>
            </a:r>
            <a:r>
              <a:rPr lang="ru-RU" sz="1800"/>
              <a:t>оборота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мощность - маленькая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обычно 1-фазное электропитание 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время открытия </a:t>
            </a:r>
            <a:r>
              <a:rPr lang="en-US" sz="1800"/>
              <a:t>~ 20-</a:t>
            </a:r>
            <a:r>
              <a:rPr lang="ru-RU" sz="1800"/>
              <a:t>30 сек.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возможна неполная герметичность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управление – 4 провода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меньше стоимость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рекомендация: обводные на ВУ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endParaRPr lang="ru-RU" sz="1800"/>
          </a:p>
        </p:txBody>
      </p:sp>
      <p:sp>
        <p:nvSpPr>
          <p:cNvPr id="75781" name="TextBox 15"/>
          <p:cNvSpPr txBox="1">
            <a:spLocks noChangeArrowheads="1"/>
          </p:cNvSpPr>
          <p:nvPr/>
        </p:nvSpPr>
        <p:spPr bwMode="auto">
          <a:xfrm>
            <a:off x="5851525" y="4356100"/>
            <a:ext cx="496411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многооборотные	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мощность - средняя и большая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обычно 3-фазное электропитание 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время открытия </a:t>
            </a:r>
            <a:r>
              <a:rPr lang="en-US" sz="1800"/>
              <a:t>~ 2-</a:t>
            </a:r>
            <a:r>
              <a:rPr lang="ru-RU" sz="1800"/>
              <a:t>60 сек.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обеспечивает полную герметичность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управление – 7 проводов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выше стоимость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800"/>
              <a:t>рекомендация: фазоразделительные</a:t>
            </a:r>
          </a:p>
        </p:txBody>
      </p:sp>
      <p:pic>
        <p:nvPicPr>
          <p:cNvPr id="75782" name="Picture 11" descr="Zadvizhka-magistralnaya-AVK-tip-15-40-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3825" y="1547813"/>
            <a:ext cx="22574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12" descr="zd+na_crop_800x6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888" y="1539875"/>
            <a:ext cx="302418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el 1"/>
          <p:cNvSpPr>
            <a:spLocks/>
          </p:cNvSpPr>
          <p:nvPr/>
        </p:nvSpPr>
        <p:spPr bwMode="gray">
          <a:xfrm>
            <a:off x="0" y="468313"/>
            <a:ext cx="103155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Примеры задвижек </a:t>
            </a:r>
            <a:r>
              <a:rPr lang="en-US" sz="2000" b="1">
                <a:solidFill>
                  <a:srgbClr val="595959"/>
                </a:solidFill>
              </a:rPr>
              <a:t>/</a:t>
            </a:r>
            <a:r>
              <a:rPr lang="ru-RU" sz="2000" b="1">
                <a:solidFill>
                  <a:srgbClr val="595959"/>
                </a:solidFill>
              </a:rPr>
              <a:t> затворов</a:t>
            </a:r>
          </a:p>
        </p:txBody>
      </p:sp>
      <p:sp>
        <p:nvSpPr>
          <p:cNvPr id="76802" name="TextBox 15"/>
          <p:cNvSpPr txBox="1">
            <a:spLocks noChangeArrowheads="1"/>
          </p:cNvSpPr>
          <p:nvPr/>
        </p:nvSpPr>
        <p:spPr bwMode="auto">
          <a:xfrm>
            <a:off x="2609850" y="900113"/>
            <a:ext cx="26638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2000" b="1"/>
              <a:t>Dendor</a:t>
            </a:r>
            <a:endParaRPr lang="ru-RU" sz="2000" b="1"/>
          </a:p>
        </p:txBody>
      </p:sp>
      <p:sp>
        <p:nvSpPr>
          <p:cNvPr id="76803" name="TextBox 15"/>
          <p:cNvSpPr txBox="1">
            <a:spLocks noChangeArrowheads="1"/>
          </p:cNvSpPr>
          <p:nvPr/>
        </p:nvSpPr>
        <p:spPr bwMode="auto">
          <a:xfrm>
            <a:off x="593725" y="900113"/>
            <a:ext cx="216058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2000" b="1"/>
              <a:t>ПК «Сатурн»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200" b="1"/>
              <a:t>(www.teplopost.ru/)</a:t>
            </a:r>
          </a:p>
        </p:txBody>
      </p:sp>
      <p:sp>
        <p:nvSpPr>
          <p:cNvPr id="76804" name="TextBox 15"/>
          <p:cNvSpPr txBox="1">
            <a:spLocks noChangeArrowheads="1"/>
          </p:cNvSpPr>
          <p:nvPr/>
        </p:nvSpPr>
        <p:spPr bwMode="auto">
          <a:xfrm>
            <a:off x="5202238" y="900113"/>
            <a:ext cx="2808287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2000" b="1"/>
              <a:t>Danfoss</a:t>
            </a:r>
            <a:r>
              <a:rPr lang="ru-RU" sz="2000" b="1"/>
              <a:t> 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ru-RU" sz="1500" b="1"/>
              <a:t>(тип</a:t>
            </a:r>
            <a:r>
              <a:rPr lang="en-US" sz="1500" b="1"/>
              <a:t> ER</a:t>
            </a:r>
            <a:r>
              <a:rPr lang="ru-RU" sz="1500" b="1"/>
              <a:t> - электронная)</a:t>
            </a:r>
          </a:p>
        </p:txBody>
      </p:sp>
      <p:sp>
        <p:nvSpPr>
          <p:cNvPr id="76805" name="TextBox 15"/>
          <p:cNvSpPr txBox="1">
            <a:spLocks noChangeArrowheads="1"/>
          </p:cNvSpPr>
          <p:nvPr/>
        </p:nvSpPr>
        <p:spPr bwMode="auto">
          <a:xfrm>
            <a:off x="8083550" y="900113"/>
            <a:ext cx="20335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None/>
            </a:pPr>
            <a:r>
              <a:rPr lang="en-US" sz="2000" b="1"/>
              <a:t>Auma</a:t>
            </a:r>
            <a:endParaRPr lang="ru-RU" sz="2000" b="1"/>
          </a:p>
        </p:txBody>
      </p:sp>
      <p:sp>
        <p:nvSpPr>
          <p:cNvPr id="76806" name="TextBox 15"/>
          <p:cNvSpPr txBox="1">
            <a:spLocks noChangeArrowheads="1"/>
          </p:cNvSpPr>
          <p:nvPr/>
        </p:nvSpPr>
        <p:spPr bwMode="auto">
          <a:xfrm>
            <a:off x="7794625" y="5724525"/>
            <a:ext cx="2808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при заказе следует выбирать серию </a:t>
            </a:r>
            <a:r>
              <a:rPr lang="en-US" sz="1400"/>
              <a:t>Auma</a:t>
            </a:r>
            <a:r>
              <a:rPr lang="ru-RU" sz="1400"/>
              <a:t> </a:t>
            </a:r>
            <a:r>
              <a:rPr lang="en-US" sz="1400"/>
              <a:t>Norm </a:t>
            </a:r>
            <a:r>
              <a:rPr lang="ru-RU" sz="1400"/>
              <a:t>без встроенного контроллера</a:t>
            </a:r>
          </a:p>
        </p:txBody>
      </p:sp>
      <p:sp>
        <p:nvSpPr>
          <p:cNvPr id="76807" name="TextBox 15"/>
          <p:cNvSpPr txBox="1">
            <a:spLocks noChangeArrowheads="1"/>
          </p:cNvSpPr>
          <p:nvPr/>
        </p:nvSpPr>
        <p:spPr bwMode="auto">
          <a:xfrm>
            <a:off x="2825750" y="5724525"/>
            <a:ext cx="259238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требуются небольшие изменения внутренней коммутации привода задвижки</a:t>
            </a:r>
          </a:p>
        </p:txBody>
      </p:sp>
      <p:sp>
        <p:nvSpPr>
          <p:cNvPr id="76808" name="TextBox 15"/>
          <p:cNvSpPr txBox="1">
            <a:spLocks noChangeArrowheads="1"/>
          </p:cNvSpPr>
          <p:nvPr/>
        </p:nvSpPr>
        <p:spPr bwMode="auto">
          <a:xfrm>
            <a:off x="161925" y="5724525"/>
            <a:ext cx="27368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самое простое подключение</a:t>
            </a:r>
          </a:p>
        </p:txBody>
      </p:sp>
      <p:pic>
        <p:nvPicPr>
          <p:cNvPr id="76809" name="Picture 22" descr="privod-Danf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7063" y="3852863"/>
            <a:ext cx="1798637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TextBox 15"/>
          <p:cNvSpPr txBox="1">
            <a:spLocks noChangeArrowheads="1"/>
          </p:cNvSpPr>
          <p:nvPr/>
        </p:nvSpPr>
        <p:spPr bwMode="auto">
          <a:xfrm>
            <a:off x="5202238" y="5724525"/>
            <a:ext cx="27368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</a:pPr>
            <a:r>
              <a:rPr lang="ru-RU" sz="1400"/>
              <a:t>требуется установка дополнительного блока для обеспечения управления электронным приводом</a:t>
            </a:r>
          </a:p>
        </p:txBody>
      </p:sp>
      <p:pic>
        <p:nvPicPr>
          <p:cNvPr id="76811" name="Picture 28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3238" y="3852863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2" name="Picture 34" descr="kran_s_elektroprivod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850" y="1692275"/>
            <a:ext cx="1346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35" descr="QT_electroprivod4_blue-m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6938" y="1836738"/>
            <a:ext cx="1046162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36" descr="0d557873bcd40a7e0311c81986a15d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4100" y="1695450"/>
            <a:ext cx="9017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37" descr="avk-zadvizhka-15-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75663" y="1838325"/>
            <a:ext cx="13350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21" descr="теплопост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4238" y="3852863"/>
            <a:ext cx="14382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7" name="Picture 22" descr="aum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51850" y="3563938"/>
            <a:ext cx="14065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6" descr="Однофазная задвижка сх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971550"/>
            <a:ext cx="87122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ru-RU" sz="800">
                <a:latin typeface="Verdana" pitchFamily="34" charset="0"/>
              </a:rPr>
              <a:t>11</a:t>
            </a:r>
            <a:r>
              <a:rPr lang="en-US" sz="800">
                <a:latin typeface="Verdana" pitchFamily="34" charset="0"/>
              </a:rPr>
              <a:t>/</a:t>
            </a:r>
            <a:r>
              <a:rPr lang="ru-RU" sz="800">
                <a:latin typeface="Verdana" pitchFamily="34" charset="0"/>
              </a:rPr>
              <a:t>2022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Verdana" pitchFamily="34" charset="0"/>
                <a:cs typeface="+mn-cs"/>
              </a:rPr>
              <a:t>Техническая поддержка </a:t>
            </a:r>
            <a:r>
              <a:rPr lang="en-US" sz="700" dirty="0">
                <a:latin typeface="Verdana" pitchFamily="34" charset="0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Verdana" pitchFamily="34" charset="0"/>
              <a:cs typeface="+mn-cs"/>
            </a:endParaRPr>
          </a:p>
        </p:txBody>
      </p:sp>
      <p:sp>
        <p:nvSpPr>
          <p:cNvPr id="77828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 </a:t>
            </a:r>
            <a:r>
              <a:rPr lang="ru-RU" sz="2000" b="1">
                <a:solidFill>
                  <a:srgbClr val="595959"/>
                </a:solidFill>
              </a:rPr>
              <a:t>канал управления 1-фазной задвижкой</a:t>
            </a:r>
          </a:p>
        </p:txBody>
      </p:sp>
      <p:pic>
        <p:nvPicPr>
          <p:cNvPr id="77829" name="Picture 5" descr="k71-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0" y="6013450"/>
            <a:ext cx="21605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7" descr="задвижка 1фазная"/>
          <p:cNvPicPr>
            <a:picLocks noChangeAspect="1" noChangeArrowheads="1"/>
          </p:cNvPicPr>
          <p:nvPr/>
        </p:nvPicPr>
        <p:blipFill>
          <a:blip r:embed="rId4"/>
          <a:srcRect l="22617"/>
          <a:stretch>
            <a:fillRect/>
          </a:stretch>
        </p:blipFill>
        <p:spPr bwMode="auto">
          <a:xfrm>
            <a:off x="8083550" y="4932363"/>
            <a:ext cx="172720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4986338" y="5076825"/>
            <a:ext cx="2952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/>
              <a:t>Аналогично для Канала-4 с управлением через реле К6</a:t>
            </a:r>
          </a:p>
        </p:txBody>
      </p:sp>
      <p:sp>
        <p:nvSpPr>
          <p:cNvPr id="77832" name="Text Box 9"/>
          <p:cNvSpPr txBox="1">
            <a:spLocks noChangeArrowheads="1"/>
          </p:cNvSpPr>
          <p:nvPr/>
        </p:nvSpPr>
        <p:spPr bwMode="auto">
          <a:xfrm>
            <a:off x="6859588" y="1620838"/>
            <a:ext cx="43180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200"/>
              <a:t>LA</a:t>
            </a:r>
            <a:endParaRPr lang="ru-RU" sz="1200"/>
          </a:p>
        </p:txBody>
      </p:sp>
      <p:sp>
        <p:nvSpPr>
          <p:cNvPr id="77833" name="Rectangle 11"/>
          <p:cNvSpPr>
            <a:spLocks noChangeArrowheads="1"/>
          </p:cNvSpPr>
          <p:nvPr/>
        </p:nvSpPr>
        <p:spPr bwMode="auto">
          <a:xfrm>
            <a:off x="6859588" y="4068763"/>
            <a:ext cx="369887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/>
              <a:t>LA</a:t>
            </a:r>
            <a:endParaRPr lang="ru-RU" sz="1200"/>
          </a:p>
        </p:txBody>
      </p:sp>
      <p:sp>
        <p:nvSpPr>
          <p:cNvPr id="77834" name="Rectangle 12"/>
          <p:cNvSpPr>
            <a:spLocks noChangeArrowheads="1"/>
          </p:cNvSpPr>
          <p:nvPr/>
        </p:nvSpPr>
        <p:spPr bwMode="auto">
          <a:xfrm>
            <a:off x="6565900" y="4068763"/>
            <a:ext cx="2936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/>
              <a:t>N</a:t>
            </a:r>
            <a:endParaRPr lang="ru-RU" sz="1200"/>
          </a:p>
        </p:txBody>
      </p:sp>
      <p:sp>
        <p:nvSpPr>
          <p:cNvPr id="77835" name="Rectangle 13"/>
          <p:cNvSpPr>
            <a:spLocks noChangeArrowheads="1"/>
          </p:cNvSpPr>
          <p:nvPr/>
        </p:nvSpPr>
        <p:spPr bwMode="auto">
          <a:xfrm>
            <a:off x="6565900" y="1620838"/>
            <a:ext cx="2936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/>
              <a:t>N</a:t>
            </a:r>
            <a:endParaRPr lang="ru-RU"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>
                <a:latin typeface="Verdana" pitchFamily="34" charset="0"/>
              </a:rPr>
              <a:t>11/</a:t>
            </a:r>
            <a:r>
              <a:rPr lang="ru-RU" sz="800">
                <a:latin typeface="Verdana" pitchFamily="34" charset="0"/>
              </a:rPr>
              <a:t>20</a:t>
            </a:r>
            <a:r>
              <a:rPr lang="en-US" sz="800">
                <a:latin typeface="Verdana" pitchFamily="34" charset="0"/>
              </a:rPr>
              <a:t>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78851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</a:t>
            </a:r>
            <a:r>
              <a:rPr lang="ru-RU" b="1">
                <a:solidFill>
                  <a:srgbClr val="595959"/>
                </a:solidFill>
              </a:rPr>
              <a:t> – состояния 1-фазной задвижки</a:t>
            </a:r>
          </a:p>
        </p:txBody>
      </p:sp>
      <p:graphicFrame>
        <p:nvGraphicFramePr>
          <p:cNvPr id="80132" name="Group 260"/>
          <p:cNvGraphicFramePr>
            <a:graphicFrameLocks noGrp="1"/>
          </p:cNvGraphicFramePr>
          <p:nvPr/>
        </p:nvGraphicFramePr>
        <p:xfrm>
          <a:off x="738188" y="4878388"/>
          <a:ext cx="9072562" cy="1927225"/>
        </p:xfrm>
        <a:graphic>
          <a:graphicData uri="http://schemas.openxmlformats.org/drawingml/2006/table">
            <a:tbl>
              <a:tblPr/>
              <a:tblGrid>
                <a:gridCol w="1463675"/>
                <a:gridCol w="1085850"/>
                <a:gridCol w="1087437"/>
                <a:gridCol w="1087438"/>
                <a:gridCol w="1087437"/>
                <a:gridCol w="1085850"/>
                <a:gridCol w="1087438"/>
                <a:gridCol w="1087437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 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Реле  K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Концевик</a:t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 "ЗАКР"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Концевик</a:t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 "OТКР"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Выход  "S"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Выход  "K"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Вход  "T"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Светодиод</a:t>
                      </a: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/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"ПУСК"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Закрыто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~230V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-100Vdc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не горит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Закрывается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~230V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~(?)V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мигает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Открывается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~(?)V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~230V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мигает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Открыто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~230V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-100Vdc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горит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8908" name="Picture 261" descr="vid-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9138" y="950913"/>
            <a:ext cx="453707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909" name="Rectangle 262"/>
          <p:cNvSpPr>
            <a:spLocks noChangeArrowheads="1"/>
          </p:cNvSpPr>
          <p:nvPr/>
        </p:nvSpPr>
        <p:spPr bwMode="auto">
          <a:xfrm>
            <a:off x="5986463" y="3106738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78910" name="Rectangle 263"/>
          <p:cNvSpPr>
            <a:spLocks noChangeArrowheads="1"/>
          </p:cNvSpPr>
          <p:nvPr/>
        </p:nvSpPr>
        <p:spPr bwMode="auto">
          <a:xfrm>
            <a:off x="6107113" y="3106738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78911" name="Rectangle 266"/>
          <p:cNvSpPr>
            <a:spLocks noChangeArrowheads="1"/>
          </p:cNvSpPr>
          <p:nvPr/>
        </p:nvSpPr>
        <p:spPr bwMode="auto">
          <a:xfrm>
            <a:off x="5543550" y="160178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78912" name="Rectangle 267"/>
          <p:cNvSpPr>
            <a:spLocks noChangeArrowheads="1"/>
          </p:cNvSpPr>
          <p:nvPr/>
        </p:nvSpPr>
        <p:spPr bwMode="auto">
          <a:xfrm>
            <a:off x="5784850" y="16081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78913" name="Rectangle 268"/>
          <p:cNvSpPr>
            <a:spLocks noChangeArrowheads="1"/>
          </p:cNvSpPr>
          <p:nvPr/>
        </p:nvSpPr>
        <p:spPr bwMode="auto">
          <a:xfrm>
            <a:off x="5505450" y="1300163"/>
            <a:ext cx="285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/>
              <a:t>K</a:t>
            </a:r>
            <a:endParaRPr lang="ru-RU"/>
          </a:p>
        </p:txBody>
      </p:sp>
      <p:sp>
        <p:nvSpPr>
          <p:cNvPr id="78914" name="Rectangle 269"/>
          <p:cNvSpPr>
            <a:spLocks noChangeArrowheads="1"/>
          </p:cNvSpPr>
          <p:nvPr/>
        </p:nvSpPr>
        <p:spPr bwMode="auto">
          <a:xfrm>
            <a:off x="5238750" y="30940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78915" name="Rectangle 270"/>
          <p:cNvSpPr>
            <a:spLocks noChangeArrowheads="1"/>
          </p:cNvSpPr>
          <p:nvPr/>
        </p:nvSpPr>
        <p:spPr bwMode="auto">
          <a:xfrm>
            <a:off x="5359400" y="30940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1" descr="4-задвижка-3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1189038"/>
            <a:ext cx="10082212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>
                <a:latin typeface="Verdana" pitchFamily="34" charset="0"/>
              </a:rPr>
              <a:t>11/</a:t>
            </a:r>
            <a:r>
              <a:rPr lang="ru-RU" sz="800">
                <a:latin typeface="Verdana" pitchFamily="34" charset="0"/>
              </a:rPr>
              <a:t>20</a:t>
            </a:r>
            <a:r>
              <a:rPr lang="en-US" sz="800">
                <a:latin typeface="Verdana" pitchFamily="34" charset="0"/>
              </a:rPr>
              <a:t>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Verdana" pitchFamily="34" charset="0"/>
                <a:cs typeface="+mn-cs"/>
              </a:rPr>
              <a:t>Техническая поддержка </a:t>
            </a:r>
            <a:r>
              <a:rPr lang="en-US" sz="700" dirty="0">
                <a:latin typeface="Verdana" pitchFamily="34" charset="0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Verdana" pitchFamily="34" charset="0"/>
              <a:cs typeface="+mn-cs"/>
            </a:endParaRPr>
          </a:p>
        </p:txBody>
      </p:sp>
      <p:sp>
        <p:nvSpPr>
          <p:cNvPr id="79876" name="Titel 1"/>
          <p:cNvSpPr>
            <a:spLocks/>
          </p:cNvSpPr>
          <p:nvPr/>
        </p:nvSpPr>
        <p:spPr bwMode="gray">
          <a:xfrm>
            <a:off x="233363" y="468313"/>
            <a:ext cx="10153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 – </a:t>
            </a:r>
            <a:r>
              <a:rPr lang="ru-RU" sz="2000" b="1">
                <a:solidFill>
                  <a:srgbClr val="595959"/>
                </a:solidFill>
              </a:rPr>
              <a:t>канал управления 3-фазной задвижкой</a:t>
            </a:r>
          </a:p>
        </p:txBody>
      </p:sp>
      <p:pic>
        <p:nvPicPr>
          <p:cNvPr id="79877" name="Picture 2" descr="Y:\FFS-презентация\задвижка 3фазна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9925" y="5005388"/>
            <a:ext cx="180975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7" descr="k71-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9363" y="6084888"/>
            <a:ext cx="21605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9" name="Text Box 8"/>
          <p:cNvSpPr txBox="1">
            <a:spLocks noChangeArrowheads="1"/>
          </p:cNvSpPr>
          <p:nvPr/>
        </p:nvSpPr>
        <p:spPr bwMode="auto">
          <a:xfrm>
            <a:off x="4770438" y="5287963"/>
            <a:ext cx="2952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/>
              <a:t>Аналогично для Канала-4 с управлением через реле К6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b="1">
                <a:solidFill>
                  <a:srgbClr val="595959"/>
                </a:solidFill>
              </a:rPr>
              <a:t>Конфигуратор</a:t>
            </a:r>
            <a:r>
              <a:rPr lang="en-US" b="1">
                <a:solidFill>
                  <a:srgbClr val="595959"/>
                </a:solidFill>
              </a:rPr>
              <a:t> </a:t>
            </a:r>
            <a:r>
              <a:rPr lang="ru-RU" b="1">
                <a:solidFill>
                  <a:srgbClr val="595959"/>
                </a:solidFill>
              </a:rPr>
              <a:t>приборов управления </a:t>
            </a:r>
            <a:r>
              <a:rPr lang="en-US" b="1">
                <a:solidFill>
                  <a:srgbClr val="595959"/>
                </a:solidFill>
              </a:rPr>
              <a:t>SK-FFS</a:t>
            </a:r>
            <a:endParaRPr lang="ru-RU" b="1">
              <a:solidFill>
                <a:srgbClr val="5959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9138" y="6638925"/>
            <a:ext cx="7143750" cy="325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defRPr/>
            </a:pPr>
            <a:r>
              <a:rPr lang="ru-RU" sz="1500" dirty="0"/>
              <a:t>* Конфигуратор доступен на сайте 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www.wilo-sk.ru</a:t>
            </a:r>
            <a:endParaRPr lang="ru-RU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4035" name="Picture 7" descr="config_with_p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971550"/>
            <a:ext cx="10082212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>
                <a:latin typeface="Verdana" pitchFamily="34" charset="0"/>
              </a:rPr>
              <a:t>11/</a:t>
            </a:r>
            <a:r>
              <a:rPr lang="ru-RU" sz="800">
                <a:latin typeface="Verdana" pitchFamily="34" charset="0"/>
              </a:rPr>
              <a:t>20</a:t>
            </a:r>
            <a:r>
              <a:rPr lang="en-US" sz="800">
                <a:latin typeface="Verdana" pitchFamily="34" charset="0"/>
              </a:rPr>
              <a:t>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80899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</a:t>
            </a:r>
            <a:r>
              <a:rPr lang="ru-RU" b="1">
                <a:solidFill>
                  <a:srgbClr val="595959"/>
                </a:solidFill>
              </a:rPr>
              <a:t> – состояния 3-фазной задвижки</a:t>
            </a:r>
          </a:p>
        </p:txBody>
      </p:sp>
      <p:pic>
        <p:nvPicPr>
          <p:cNvPr id="80900" name="Picture 10" descr="vid-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9138" y="1116013"/>
            <a:ext cx="4481512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182" name="Group 334"/>
          <p:cNvGraphicFramePr>
            <a:graphicFrameLocks noGrp="1"/>
          </p:cNvGraphicFramePr>
          <p:nvPr/>
        </p:nvGraphicFramePr>
        <p:xfrm>
          <a:off x="450850" y="4903788"/>
          <a:ext cx="9721850" cy="1901825"/>
        </p:xfrm>
        <a:graphic>
          <a:graphicData uri="http://schemas.openxmlformats.org/drawingml/2006/table">
            <a:tbl>
              <a:tblPr/>
              <a:tblGrid>
                <a:gridCol w="1265238"/>
                <a:gridCol w="939800"/>
                <a:gridCol w="938212"/>
                <a:gridCol w="939800"/>
                <a:gridCol w="941388"/>
                <a:gridCol w="939800"/>
                <a:gridCol w="939800"/>
                <a:gridCol w="938212"/>
                <a:gridCol w="939800"/>
                <a:gridCol w="9398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 charset="0"/>
                        </a:rPr>
                        <a:t> </a:t>
                      </a: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Реле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 </a:t>
                      </a: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K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Концевик</a:t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 "ЗАКР"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Концевик</a:t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 "OТКР"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Вход  "Z"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Вход  "O"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Контактор</a:t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K1 - </a:t>
                      </a: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"ЗАКР"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Контактор</a:t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K2 -</a:t>
                      </a: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 "ОТКР"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Вход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  </a:t>
                      </a: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"T"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Светодиод</a:t>
                      </a: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/>
                      </a:r>
                      <a:b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</a:b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"ПУСК"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Закрыто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~230V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-100Vdc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не горит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Закрывается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мигает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Открывается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мигает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Открыто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1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~230V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0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-100Vdc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  <a:cs typeface="Arial" charset="0"/>
                        </a:rPr>
                        <a:t>горит</a:t>
                      </a:r>
                      <a:endParaRPr kumimoji="0" lang="de-DE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69" name="Rectangle 335"/>
          <p:cNvSpPr>
            <a:spLocks noChangeArrowheads="1"/>
          </p:cNvSpPr>
          <p:nvPr/>
        </p:nvSpPr>
        <p:spPr bwMode="auto">
          <a:xfrm>
            <a:off x="5708650" y="1431925"/>
            <a:ext cx="285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K</a:t>
            </a:r>
            <a:endParaRPr lang="ru-RU" sz="1100" b="1"/>
          </a:p>
        </p:txBody>
      </p:sp>
      <p:sp>
        <p:nvSpPr>
          <p:cNvPr id="80970" name="Rectangle 336"/>
          <p:cNvSpPr>
            <a:spLocks noChangeArrowheads="1"/>
          </p:cNvSpPr>
          <p:nvPr/>
        </p:nvSpPr>
        <p:spPr bwMode="auto">
          <a:xfrm>
            <a:off x="5778500" y="1684338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0971" name="Rectangle 337"/>
          <p:cNvSpPr>
            <a:spLocks noChangeArrowheads="1"/>
          </p:cNvSpPr>
          <p:nvPr/>
        </p:nvSpPr>
        <p:spPr bwMode="auto">
          <a:xfrm>
            <a:off x="5964238" y="1684338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0972" name="Rectangle 340"/>
          <p:cNvSpPr>
            <a:spLocks noChangeArrowheads="1"/>
          </p:cNvSpPr>
          <p:nvPr/>
        </p:nvSpPr>
        <p:spPr bwMode="auto">
          <a:xfrm>
            <a:off x="6138863" y="3624263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  <p:sp>
        <p:nvSpPr>
          <p:cNvPr id="80973" name="Rectangle 341"/>
          <p:cNvSpPr>
            <a:spLocks noChangeArrowheads="1"/>
          </p:cNvSpPr>
          <p:nvPr/>
        </p:nvSpPr>
        <p:spPr bwMode="auto">
          <a:xfrm>
            <a:off x="6259513" y="3624263"/>
            <a:ext cx="2619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0974" name="Rectangle 342"/>
          <p:cNvSpPr>
            <a:spLocks noChangeArrowheads="1"/>
          </p:cNvSpPr>
          <p:nvPr/>
        </p:nvSpPr>
        <p:spPr bwMode="auto">
          <a:xfrm>
            <a:off x="5508625" y="3611563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1</a:t>
            </a:r>
            <a:endParaRPr lang="ru-RU" sz="1100" b="1"/>
          </a:p>
        </p:txBody>
      </p:sp>
      <p:sp>
        <p:nvSpPr>
          <p:cNvPr id="80975" name="Rectangle 343"/>
          <p:cNvSpPr>
            <a:spLocks noChangeArrowheads="1"/>
          </p:cNvSpPr>
          <p:nvPr/>
        </p:nvSpPr>
        <p:spPr bwMode="auto">
          <a:xfrm>
            <a:off x="5629275" y="3611563"/>
            <a:ext cx="2619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100" b="1"/>
              <a:t>0</a:t>
            </a:r>
            <a:endParaRPr lang="ru-RU" sz="1100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9" descr="Y:\FFS-презентация\наклейка 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8" y="971550"/>
            <a:ext cx="29527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>
                <a:latin typeface="Verdana" pitchFamily="34" charset="0"/>
              </a:rPr>
              <a:t>11/</a:t>
            </a:r>
            <a:r>
              <a:rPr lang="ru-RU" sz="800">
                <a:latin typeface="Verdana" pitchFamily="34" charset="0"/>
              </a:rPr>
              <a:t>20</a:t>
            </a:r>
            <a:r>
              <a:rPr lang="en-US" sz="800">
                <a:latin typeface="Verdana" pitchFamily="34" charset="0"/>
              </a:rPr>
              <a:t>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81924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b="1">
                <a:solidFill>
                  <a:srgbClr val="595959"/>
                </a:solidFill>
              </a:rPr>
              <a:t>SK-FFS</a:t>
            </a:r>
            <a:r>
              <a:rPr lang="ru-RU" b="1">
                <a:solidFill>
                  <a:srgbClr val="595959"/>
                </a:solidFill>
              </a:rPr>
              <a:t> – индикация состояния задвижки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28950" y="2124075"/>
            <a:ext cx="468313" cy="9525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81926" name="Straight Arrow Connector 16"/>
          <p:cNvCxnSpPr>
            <a:cxnSpLocks noChangeShapeType="1"/>
          </p:cNvCxnSpPr>
          <p:nvPr/>
        </p:nvCxnSpPr>
        <p:spPr bwMode="auto">
          <a:xfrm flipH="1">
            <a:off x="3533775" y="2120900"/>
            <a:ext cx="1368425" cy="51593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81927" name="TextBox 28"/>
          <p:cNvSpPr txBox="1">
            <a:spLocks noChangeArrowheads="1"/>
          </p:cNvSpPr>
          <p:nvPr/>
        </p:nvSpPr>
        <p:spPr bwMode="auto">
          <a:xfrm>
            <a:off x="5059363" y="1044575"/>
            <a:ext cx="55435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Светодиод </a:t>
            </a:r>
            <a:r>
              <a:rPr lang="ru-RU" sz="1400" b="1"/>
              <a:t>«Пуск»:</a:t>
            </a:r>
            <a:br>
              <a:rPr lang="ru-RU" sz="1400" b="1"/>
            </a:br>
            <a:r>
              <a:rPr lang="ru-RU" sz="1400" b="1"/>
              <a:t>- </a:t>
            </a:r>
            <a:r>
              <a:rPr lang="ru-RU" sz="1400"/>
              <a:t>горит при срабатывании концевика «Задвижка открыта»</a:t>
            </a:r>
          </a:p>
          <a:p>
            <a:r>
              <a:rPr lang="ru-RU" sz="1400" b="1"/>
              <a:t>-</a:t>
            </a:r>
            <a:r>
              <a:rPr lang="ru-RU" sz="1400"/>
              <a:t> мигает при открытии</a:t>
            </a:r>
            <a:r>
              <a:rPr lang="en-US" sz="1400"/>
              <a:t>/</a:t>
            </a:r>
            <a:r>
              <a:rPr lang="ru-RU" sz="1400"/>
              <a:t>закрытии задвижки</a:t>
            </a:r>
          </a:p>
          <a:p>
            <a:pPr>
              <a:buFontTx/>
              <a:buChar char="-"/>
            </a:pPr>
            <a:r>
              <a:rPr lang="ru-RU" sz="1400"/>
              <a:t> не горит при срабатывании концевика «Задвижка закрыта»</a:t>
            </a:r>
          </a:p>
          <a:p>
            <a:endParaRPr lang="ru-RU" sz="600"/>
          </a:p>
          <a:p>
            <a:r>
              <a:rPr lang="ru-RU" sz="1400"/>
              <a:t>Светодиод </a:t>
            </a:r>
            <a:r>
              <a:rPr lang="ru-RU" sz="1400" b="1"/>
              <a:t>«Авария»:</a:t>
            </a:r>
            <a:br>
              <a:rPr lang="ru-RU" sz="1400" b="1"/>
            </a:br>
            <a:r>
              <a:rPr lang="ru-RU" sz="1400" b="1">
                <a:latin typeface="Times New Roman" pitchFamily="18" charset="0"/>
              </a:rPr>
              <a:t>- </a:t>
            </a:r>
            <a:r>
              <a:rPr lang="ru-RU" sz="1400">
                <a:latin typeface="Times New Roman" pitchFamily="18" charset="0"/>
              </a:rPr>
              <a:t>горит при обнаружении неисправности задвижки</a:t>
            </a:r>
          </a:p>
          <a:p>
            <a:r>
              <a:rPr lang="ru-RU" sz="1400">
                <a:latin typeface="Times New Roman" pitchFamily="18" charset="0"/>
              </a:rPr>
              <a:t>- не горит, когда неисправностей не обнаружено</a:t>
            </a:r>
          </a:p>
          <a:p>
            <a:endParaRPr lang="ru-RU" sz="600">
              <a:latin typeface="Times New Roman" pitchFamily="18" charset="0"/>
            </a:endParaRPr>
          </a:p>
          <a:p>
            <a:r>
              <a:rPr lang="ru-RU" sz="1400"/>
              <a:t>Светодиод </a:t>
            </a:r>
            <a:r>
              <a:rPr lang="ru-RU" sz="1400" b="1"/>
              <a:t>«3»:</a:t>
            </a:r>
            <a:r>
              <a:rPr lang="ru-RU" sz="1400"/>
              <a:t> </a:t>
            </a:r>
          </a:p>
          <a:p>
            <a:r>
              <a:rPr lang="ru-RU" sz="1400"/>
              <a:t>- горит при включении в ручном режиме</a:t>
            </a:r>
          </a:p>
        </p:txBody>
      </p:sp>
      <p:pic>
        <p:nvPicPr>
          <p:cNvPr id="81928" name="Picture 11" descr="коды ошибок задвиж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9850" y="3636963"/>
            <a:ext cx="5400675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>
                <a:latin typeface="Verdana" pitchFamily="34" charset="0"/>
              </a:rPr>
              <a:t>11/</a:t>
            </a:r>
            <a:r>
              <a:rPr lang="ru-RU" sz="800">
                <a:latin typeface="Verdana" pitchFamily="34" charset="0"/>
              </a:rPr>
              <a:t>20</a:t>
            </a:r>
            <a:r>
              <a:rPr lang="en-US" sz="800">
                <a:latin typeface="Verdana" pitchFamily="34" charset="0"/>
              </a:rPr>
              <a:t>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82947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канал жокей </a:t>
            </a:r>
            <a:r>
              <a:rPr lang="en-US" sz="2000" b="1">
                <a:solidFill>
                  <a:srgbClr val="595959"/>
                </a:solidFill>
              </a:rPr>
              <a:t>/</a:t>
            </a:r>
            <a:r>
              <a:rPr lang="ru-RU" sz="2000" b="1">
                <a:solidFill>
                  <a:srgbClr val="595959"/>
                </a:solidFill>
              </a:rPr>
              <a:t> дренажного насоса</a:t>
            </a:r>
          </a:p>
        </p:txBody>
      </p:sp>
      <p:sp>
        <p:nvSpPr>
          <p:cNvPr id="82948" name="TextBox 11"/>
          <p:cNvSpPr txBox="1">
            <a:spLocks noChangeArrowheads="1"/>
          </p:cNvSpPr>
          <p:nvPr/>
        </p:nvSpPr>
        <p:spPr bwMode="auto">
          <a:xfrm>
            <a:off x="7651750" y="1831975"/>
            <a:ext cx="27860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Контроллер</a:t>
            </a:r>
          </a:p>
        </p:txBody>
      </p:sp>
      <p:sp>
        <p:nvSpPr>
          <p:cNvPr id="82949" name="TextBox 12"/>
          <p:cNvSpPr txBox="1">
            <a:spLocks noChangeArrowheads="1"/>
          </p:cNvSpPr>
          <p:nvPr/>
        </p:nvSpPr>
        <p:spPr bwMode="auto">
          <a:xfrm>
            <a:off x="2106613" y="1831975"/>
            <a:ext cx="278606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/>
              <a:t>Принципиальная схема </a:t>
            </a:r>
          </a:p>
        </p:txBody>
      </p:sp>
      <p:pic>
        <p:nvPicPr>
          <p:cNvPr id="82950" name="Picture 2" descr="Y:\FFS-презентация\канал жоке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0888" y="2989263"/>
            <a:ext cx="19939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11" descr="5-жок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3060700"/>
            <a:ext cx="771525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9" descr="Y:\FFS-презентация\наклейка 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525" y="1260475"/>
            <a:ext cx="31273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Date Placeholder 1"/>
          <p:cNvSpPr txBox="1">
            <a:spLocks noGrp="1"/>
          </p:cNvSpPr>
          <p:nvPr/>
        </p:nvSpPr>
        <p:spPr bwMode="gray">
          <a:xfrm>
            <a:off x="8588375" y="7124700"/>
            <a:ext cx="18351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800">
                <a:latin typeface="Verdana" pitchFamily="34" charset="0"/>
              </a:rPr>
              <a:t>11/</a:t>
            </a:r>
            <a:r>
              <a:rPr lang="ru-RU" sz="800">
                <a:latin typeface="Verdana" pitchFamily="34" charset="0"/>
              </a:rPr>
              <a:t>20</a:t>
            </a:r>
            <a:r>
              <a:rPr lang="en-US" sz="800">
                <a:latin typeface="Verdana" pitchFamily="34" charset="0"/>
              </a:rPr>
              <a:t>22</a:t>
            </a:r>
            <a:endParaRPr lang="en-GB" sz="800">
              <a:latin typeface="Verdana" pitchFamily="34" charset="0"/>
            </a:endParaRPr>
          </a:p>
        </p:txBody>
      </p:sp>
      <p:sp>
        <p:nvSpPr>
          <p:cNvPr id="3" name="Footer Placeholder 2"/>
          <p:cNvSpPr txBox="1">
            <a:spLocks noGrp="1"/>
          </p:cNvSpPr>
          <p:nvPr/>
        </p:nvSpPr>
        <p:spPr bwMode="gray">
          <a:xfrm>
            <a:off x="588963" y="7124700"/>
            <a:ext cx="7915275" cy="1984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>
                <a:latin typeface="+mn-lt"/>
                <a:cs typeface="+mn-cs"/>
              </a:rPr>
              <a:t>Техническая поддержка </a:t>
            </a:r>
            <a:r>
              <a:rPr lang="en-US" sz="700" dirty="0">
                <a:latin typeface="+mn-lt"/>
                <a:cs typeface="+mn-cs"/>
              </a:rPr>
              <a:t>SK-FFS</a:t>
            </a:r>
          </a:p>
          <a:p>
            <a:pPr defTabSz="91281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700" dirty="0">
              <a:latin typeface="+mn-lt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60763" y="2493963"/>
            <a:ext cx="500062" cy="100806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  <a:buFont typeface="Verdana" pitchFamily="34" charset="0"/>
              <a:buChar char="•"/>
              <a:defRPr/>
            </a:pPr>
            <a:endParaRPr lang="ru-RU" sz="1500">
              <a:solidFill>
                <a:schemeClr val="tx1"/>
              </a:solidFill>
            </a:endParaRPr>
          </a:p>
        </p:txBody>
      </p:sp>
      <p:cxnSp>
        <p:nvCxnSpPr>
          <p:cNvPr id="83973" name="Straight Arrow Connector 16"/>
          <p:cNvCxnSpPr>
            <a:cxnSpLocks noChangeShapeType="1"/>
            <a:stCxn id="83974" idx="1"/>
            <a:endCxn id="15" idx="3"/>
          </p:cNvCxnSpPr>
          <p:nvPr/>
        </p:nvCxnSpPr>
        <p:spPr bwMode="auto">
          <a:xfrm flipH="1">
            <a:off x="4079875" y="2441575"/>
            <a:ext cx="1554163" cy="557213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83974" name="TextBox 28"/>
          <p:cNvSpPr txBox="1">
            <a:spLocks noChangeArrowheads="1"/>
          </p:cNvSpPr>
          <p:nvPr/>
        </p:nvSpPr>
        <p:spPr bwMode="auto">
          <a:xfrm>
            <a:off x="5634038" y="1331913"/>
            <a:ext cx="49688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</a:rPr>
              <a:t>Светодиод </a:t>
            </a:r>
            <a:r>
              <a:rPr lang="ru-RU" sz="1400" b="1">
                <a:latin typeface="Times New Roman" pitchFamily="18" charset="0"/>
              </a:rPr>
              <a:t>«Пуск»: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- </a:t>
            </a:r>
            <a:r>
              <a:rPr lang="ru-RU" sz="1400">
                <a:latin typeface="Times New Roman" pitchFamily="18" charset="0"/>
              </a:rPr>
              <a:t>горит, когда жокей-насос работает</a:t>
            </a:r>
          </a:p>
          <a:p>
            <a:r>
              <a:rPr lang="ru-RU" sz="1400">
                <a:latin typeface="Times New Roman" pitchFamily="18" charset="0"/>
              </a:rPr>
              <a:t>- не горит, когда жокей-насос не работает</a:t>
            </a:r>
          </a:p>
          <a:p>
            <a:pPr>
              <a:buFontTx/>
              <a:buChar char="-"/>
            </a:pPr>
            <a:endParaRPr lang="ru-RU" sz="1400">
              <a:latin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</a:rPr>
              <a:t>Светодиод </a:t>
            </a:r>
            <a:r>
              <a:rPr lang="ru-RU" sz="1400" b="1">
                <a:latin typeface="Times New Roman" pitchFamily="18" charset="0"/>
              </a:rPr>
              <a:t>«Авария»:</a:t>
            </a:r>
            <a:br>
              <a:rPr lang="ru-RU" sz="1400" b="1">
                <a:latin typeface="Times New Roman" pitchFamily="18" charset="0"/>
              </a:rPr>
            </a:br>
            <a:r>
              <a:rPr lang="ru-RU" sz="1400" b="1">
                <a:latin typeface="Times New Roman" pitchFamily="18" charset="0"/>
              </a:rPr>
              <a:t>- </a:t>
            </a:r>
            <a:r>
              <a:rPr lang="ru-RU" sz="1400">
                <a:latin typeface="Times New Roman" pitchFamily="18" charset="0"/>
              </a:rPr>
              <a:t>горит при обнаружении неисправности жокей-насоса</a:t>
            </a:r>
          </a:p>
          <a:p>
            <a:r>
              <a:rPr lang="ru-RU" sz="1400">
                <a:latin typeface="Times New Roman" pitchFamily="18" charset="0"/>
              </a:rPr>
              <a:t>- не горит, когда неисправностей не обнаружено</a:t>
            </a:r>
          </a:p>
          <a:p>
            <a:endParaRPr lang="ru-RU" sz="1400">
              <a:latin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</a:rPr>
              <a:t>Светодиод </a:t>
            </a:r>
            <a:r>
              <a:rPr lang="ru-RU" sz="1400" b="1">
                <a:latin typeface="Times New Roman" pitchFamily="18" charset="0"/>
              </a:rPr>
              <a:t>«</a:t>
            </a:r>
            <a:r>
              <a:rPr lang="en-US" sz="1400" b="1">
                <a:latin typeface="Times New Roman" pitchFamily="18" charset="0"/>
              </a:rPr>
              <a:t>4</a:t>
            </a:r>
            <a:r>
              <a:rPr lang="ru-RU" sz="1400" b="1">
                <a:latin typeface="Times New Roman" pitchFamily="18" charset="0"/>
              </a:rPr>
              <a:t>»:</a:t>
            </a:r>
            <a:r>
              <a:rPr lang="ru-RU" sz="1400">
                <a:latin typeface="Times New Roman" pitchFamily="18" charset="0"/>
              </a:rPr>
              <a:t> </a:t>
            </a:r>
          </a:p>
          <a:p>
            <a:r>
              <a:rPr lang="ru-RU" sz="1400">
                <a:latin typeface="Times New Roman" pitchFamily="18" charset="0"/>
              </a:rPr>
              <a:t>- горит при включении в ручном режиме</a:t>
            </a:r>
          </a:p>
        </p:txBody>
      </p:sp>
      <p:sp>
        <p:nvSpPr>
          <p:cNvPr id="83975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индикация работы жокей </a:t>
            </a:r>
            <a:r>
              <a:rPr lang="en-US" sz="2000" b="1">
                <a:solidFill>
                  <a:srgbClr val="595959"/>
                </a:solidFill>
              </a:rPr>
              <a:t>/</a:t>
            </a:r>
            <a:r>
              <a:rPr lang="ru-RU" sz="2000" b="1">
                <a:solidFill>
                  <a:srgbClr val="595959"/>
                </a:solidFill>
              </a:rPr>
              <a:t> дренажного насоса</a:t>
            </a:r>
          </a:p>
        </p:txBody>
      </p:sp>
      <p:pic>
        <p:nvPicPr>
          <p:cNvPr id="83976" name="Picture 9" descr="ошибки жоке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6975" y="4572000"/>
            <a:ext cx="619283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Text Box 10"/>
          <p:cNvSpPr txBox="1">
            <a:spLocks noChangeArrowheads="1"/>
          </p:cNvSpPr>
          <p:nvPr/>
        </p:nvSpPr>
        <p:spPr bwMode="auto">
          <a:xfrm>
            <a:off x="2538413" y="5221288"/>
            <a:ext cx="5762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600" b="1">
                <a:latin typeface="Times New Roman" pitchFamily="18" charset="0"/>
              </a:rPr>
              <a:t>E.08</a:t>
            </a:r>
            <a:endParaRPr lang="ru-RU" sz="1600" b="1">
              <a:latin typeface="Times New Roman" pitchFamily="18" charset="0"/>
            </a:endParaRPr>
          </a:p>
        </p:txBody>
      </p:sp>
      <p:sp>
        <p:nvSpPr>
          <p:cNvPr id="83978" name="Text Box 11"/>
          <p:cNvSpPr txBox="1">
            <a:spLocks noChangeArrowheads="1"/>
          </p:cNvSpPr>
          <p:nvPr/>
        </p:nvSpPr>
        <p:spPr bwMode="auto">
          <a:xfrm>
            <a:off x="2538413" y="5653088"/>
            <a:ext cx="5762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600" b="1">
                <a:latin typeface="Times New Roman" pitchFamily="18" charset="0"/>
              </a:rPr>
              <a:t>E.44</a:t>
            </a:r>
            <a:endParaRPr lang="ru-RU" sz="1600" b="1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17"/>
          <p:cNvSpPr txBox="1">
            <a:spLocks noChangeArrowheads="1"/>
          </p:cNvSpPr>
          <p:nvPr/>
        </p:nvSpPr>
        <p:spPr bwMode="auto">
          <a:xfrm>
            <a:off x="666750" y="6138863"/>
            <a:ext cx="8928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ru-RU" sz="1600" b="1"/>
              <a:t>При стандартной поставке в приборе </a:t>
            </a:r>
            <a:r>
              <a:rPr lang="en-US" sz="1600" b="1"/>
              <a:t>SK-FFS </a:t>
            </a:r>
            <a:r>
              <a:rPr lang="ru-RU" sz="1600" b="1"/>
              <a:t>доступно 4 выходных перекидных реле</a:t>
            </a:r>
            <a:endParaRPr lang="en-US" sz="1400"/>
          </a:p>
        </p:txBody>
      </p:sp>
      <p:sp>
        <p:nvSpPr>
          <p:cNvPr id="84994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выходные сигнальные реле</a:t>
            </a:r>
            <a:r>
              <a:rPr lang="en-US" sz="2000" b="1">
                <a:solidFill>
                  <a:srgbClr val="595959"/>
                </a:solidFill>
              </a:rPr>
              <a:t> Q1 – Q4</a:t>
            </a:r>
            <a:endParaRPr lang="ru-RU" sz="2000" b="1">
              <a:solidFill>
                <a:srgbClr val="595959"/>
              </a:solidFill>
            </a:endParaRPr>
          </a:p>
        </p:txBody>
      </p:sp>
      <p:graphicFrame>
        <p:nvGraphicFramePr>
          <p:cNvPr id="84002" name="Group 34"/>
          <p:cNvGraphicFramePr>
            <a:graphicFrameLocks noGrp="1"/>
          </p:cNvGraphicFramePr>
          <p:nvPr/>
        </p:nvGraphicFramePr>
        <p:xfrm>
          <a:off x="3617913" y="1433513"/>
          <a:ext cx="6532562" cy="4233862"/>
        </p:xfrm>
        <a:graphic>
          <a:graphicData uri="http://schemas.openxmlformats.org/drawingml/2006/table">
            <a:tbl>
              <a:tblPr/>
              <a:tblGrid>
                <a:gridCol w="1293812"/>
                <a:gridCol w="1908175"/>
                <a:gridCol w="2232025"/>
                <a:gridCol w="1098550"/>
              </a:tblGrid>
              <a:tr h="48418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Клеммы</a:t>
                      </a: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Наименование сигналов перекидных реле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Состояния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Тип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Q1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Q13-Q11-Q12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соответствующего выходного реле зависит от значения программируемого параметра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P01 .. P04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Например: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P0.. = 3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неАвария</a:t>
                      </a:r>
                    </a:p>
                    <a:p>
                      <a:pPr marL="0" marR="0" lvl="0" indent="0" algn="l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P0.. = 9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обобщенный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~220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В/=24В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1А</a:t>
                      </a: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Q23-Q21-Q22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Q3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Q33-Q31-Q32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Q4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Q43-Q41-Q42</a:t>
                      </a:r>
                    </a:p>
                    <a:p>
                      <a:pPr marL="0" marR="0" lvl="0" indent="0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NC/NO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Verdana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Выходное реле –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4000" marR="54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502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85022" name="Picture 32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2225675"/>
            <a:ext cx="30226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Box 17"/>
          <p:cNvSpPr txBox="1">
            <a:spLocks noChangeArrowheads="1"/>
          </p:cNvSpPr>
          <p:nvPr/>
        </p:nvSpPr>
        <p:spPr bwMode="auto">
          <a:xfrm>
            <a:off x="666750" y="1031875"/>
            <a:ext cx="9648825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ru-RU" sz="1400" b="1"/>
              <a:t>Для</a:t>
            </a:r>
            <a:r>
              <a:rPr lang="en-US" sz="1400" b="1"/>
              <a:t> </a:t>
            </a:r>
            <a:r>
              <a:rPr lang="ru-RU" sz="1400" b="1"/>
              <a:t>увеличения количества выходных</a:t>
            </a:r>
            <a:r>
              <a:rPr lang="en-US" sz="1400" b="1"/>
              <a:t> </a:t>
            </a:r>
            <a:r>
              <a:rPr lang="ru-RU" sz="1400" b="1"/>
              <a:t>реле прибор следует заказывать с</a:t>
            </a:r>
            <a:r>
              <a:rPr lang="en-US" sz="1400" b="1"/>
              <a:t> </a:t>
            </a:r>
            <a:r>
              <a:rPr lang="ru-RU" sz="1400" b="1"/>
              <a:t>дополнительной опцией</a:t>
            </a:r>
          </a:p>
          <a:p>
            <a:pPr>
              <a:buClr>
                <a:schemeClr val="accent1"/>
              </a:buClr>
            </a:pPr>
            <a:endParaRPr lang="en-US" sz="1400" b="1"/>
          </a:p>
          <a:p>
            <a:pPr>
              <a:buClr>
                <a:schemeClr val="accent1"/>
              </a:buClr>
            </a:pPr>
            <a:r>
              <a:rPr lang="ru-RU" sz="1400" b="1"/>
              <a:t>   </a:t>
            </a:r>
            <a:r>
              <a:rPr lang="ru-RU" sz="1600" b="1"/>
              <a:t>/Х8 – 8 дополнительных реле </a:t>
            </a:r>
            <a:r>
              <a:rPr lang="en-US" sz="1600" b="1"/>
              <a:t>NO</a:t>
            </a:r>
            <a:r>
              <a:rPr lang="ru-RU" sz="1600" b="1"/>
              <a:t>	                 /Х16 – 16</a:t>
            </a:r>
            <a:r>
              <a:rPr lang="en-US" sz="1600" b="1"/>
              <a:t> </a:t>
            </a:r>
            <a:r>
              <a:rPr lang="ru-RU" sz="1600" b="1"/>
              <a:t>дополнительных реле </a:t>
            </a:r>
            <a:r>
              <a:rPr lang="en-US" sz="1600" b="1"/>
              <a:t>NO</a:t>
            </a:r>
            <a:endParaRPr lang="ru-RU" sz="1600" b="1"/>
          </a:p>
        </p:txBody>
      </p:sp>
      <p:sp>
        <p:nvSpPr>
          <p:cNvPr id="86018" name="Titel 1"/>
          <p:cNvSpPr>
            <a:spLocks/>
          </p:cNvSpPr>
          <p:nvPr/>
        </p:nvSpPr>
        <p:spPr bwMode="gray">
          <a:xfrm>
            <a:off x="161925" y="468313"/>
            <a:ext cx="91455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выходные сигнальные реле</a:t>
            </a:r>
            <a:r>
              <a:rPr lang="en-US" sz="2000" b="1">
                <a:solidFill>
                  <a:srgbClr val="595959"/>
                </a:solidFill>
              </a:rPr>
              <a:t> – </a:t>
            </a:r>
            <a:r>
              <a:rPr lang="ru-RU" sz="2000" b="1">
                <a:solidFill>
                  <a:srgbClr val="595959"/>
                </a:solidFill>
              </a:rPr>
              <a:t>расширение /Х8 или /Х16</a:t>
            </a:r>
          </a:p>
        </p:txBody>
      </p:sp>
      <p:sp>
        <p:nvSpPr>
          <p:cNvPr id="86019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86020" name="Picture 33" descr="02-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2963" y="2074863"/>
            <a:ext cx="337185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32" descr="02-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088" y="2074863"/>
            <a:ext cx="307657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9"/>
          <p:cNvSpPr txBox="1">
            <a:spLocks noChangeArrowheads="1"/>
          </p:cNvSpPr>
          <p:nvPr/>
        </p:nvSpPr>
        <p:spPr bwMode="auto">
          <a:xfrm>
            <a:off x="1530350" y="6597650"/>
            <a:ext cx="7632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200"/>
              <a:t>Для каждого выходного реле (параметры </a:t>
            </a:r>
            <a:r>
              <a:rPr lang="en-US" sz="1200"/>
              <a:t>P01..P04</a:t>
            </a:r>
            <a:r>
              <a:rPr lang="ru-RU" sz="1200"/>
              <a:t>) может быть выбрано одно из указанных в таблице</a:t>
            </a:r>
            <a:endParaRPr lang="en-US" sz="1200"/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200"/>
              <a:t>событий, при котором произойдет его срабатывание</a:t>
            </a:r>
            <a:endParaRPr lang="en-US" sz="1200"/>
          </a:p>
        </p:txBody>
      </p:sp>
      <p:sp>
        <p:nvSpPr>
          <p:cNvPr id="87042" name="Titel 1"/>
          <p:cNvSpPr>
            <a:spLocks/>
          </p:cNvSpPr>
          <p:nvPr/>
        </p:nvSpPr>
        <p:spPr bwMode="gray">
          <a:xfrm>
            <a:off x="0" y="468313"/>
            <a:ext cx="10693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en-US" sz="2000" b="1">
                <a:solidFill>
                  <a:srgbClr val="595959"/>
                </a:solidFill>
              </a:rPr>
              <a:t>SK-FFS</a:t>
            </a:r>
            <a:r>
              <a:rPr lang="ru-RU" sz="2000" b="1">
                <a:solidFill>
                  <a:srgbClr val="595959"/>
                </a:solidFill>
              </a:rPr>
              <a:t> – функции выходных сигнальных реле</a:t>
            </a:r>
          </a:p>
        </p:txBody>
      </p:sp>
      <p:graphicFrame>
        <p:nvGraphicFramePr>
          <p:cNvPr id="85159" name="Group 167"/>
          <p:cNvGraphicFramePr>
            <a:graphicFrameLocks noGrp="1"/>
          </p:cNvGraphicFramePr>
          <p:nvPr/>
        </p:nvGraphicFramePr>
        <p:xfrm>
          <a:off x="1601788" y="900113"/>
          <a:ext cx="7559675" cy="5699125"/>
        </p:xfrm>
        <a:graphic>
          <a:graphicData uri="http://schemas.openxmlformats.org/drawingml/2006/table">
            <a:tbl>
              <a:tblPr/>
              <a:tblGrid>
                <a:gridCol w="1008062"/>
                <a:gridCol w="2749550"/>
                <a:gridCol w="993775"/>
                <a:gridCol w="2808288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Значение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Функция выходного реле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Значение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Функция выходного реле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Реле выключено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Ввод-1 и Ввод-2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Реле включено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Работа от Ввода-1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Работа от Ввода-2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Жокей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Останов пуска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по сигналу РПС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– пуск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Пожар-1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Пожар-2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обобщенный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насосов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– 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Пуск задвижек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–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Выход насоса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–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неВыход насоса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–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Задвижка открылась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– выход на режим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Задвижка не открылась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Канал-1 –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Дежурный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Канал-2 –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Дежурный+Авто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Канал-3 –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Дежурный+неАвария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Канал-4 – задвижка закрыта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Дежур.+Авто+неАвария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IN0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Дежур.+неОстанов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49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Дежур.+Авто+неОстанов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Дежур.+неАвария+неОстанов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IN3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Деж.+Авто+неАвария+неОст.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IN4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Режим «Блокировка»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Срабатывание IN5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Режим «Сервис»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Давление системы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)≤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PP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Ввод-1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Спринклерный пуск по ПД/СД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56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давления на вводе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Наличие - Ввод-1 или Ввод-2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Резерв</a:t>
                      </a:r>
                    </a:p>
                  </a:txBody>
                  <a:tcPr marL="360000" marR="18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200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el 1"/>
          <p:cNvSpPr>
            <a:spLocks/>
          </p:cNvSpPr>
          <p:nvPr/>
        </p:nvSpPr>
        <p:spPr bwMode="gray">
          <a:xfrm>
            <a:off x="1989138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Семинар   </a:t>
            </a:r>
            <a:r>
              <a:rPr lang="en-US" sz="2000" b="1">
                <a:solidFill>
                  <a:schemeClr val="accent2"/>
                </a:solidFill>
              </a:rPr>
              <a:t>SK-FFS</a:t>
            </a:r>
            <a:endParaRPr lang="ru-RU" sz="1000" b="1">
              <a:solidFill>
                <a:schemeClr val="accent2"/>
              </a:solidFill>
            </a:endParaRPr>
          </a:p>
        </p:txBody>
      </p:sp>
      <p:sp>
        <p:nvSpPr>
          <p:cNvPr id="88066" name="TextBox 7"/>
          <p:cNvSpPr txBox="1">
            <a:spLocks noChangeArrowheads="1"/>
          </p:cNvSpPr>
          <p:nvPr/>
        </p:nvSpPr>
        <p:spPr bwMode="auto">
          <a:xfrm>
            <a:off x="1336675" y="2916238"/>
            <a:ext cx="81137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6000">
                <a:solidFill>
                  <a:srgbClr val="595959"/>
                </a:solidFill>
              </a:rPr>
              <a:t>Спасибо за внимание!</a:t>
            </a:r>
          </a:p>
        </p:txBody>
      </p:sp>
      <p:sp>
        <p:nvSpPr>
          <p:cNvPr id="88067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Панель управления</a:t>
            </a:r>
            <a:r>
              <a:rPr lang="en-US" sz="2000" b="1">
                <a:solidFill>
                  <a:srgbClr val="595959"/>
                </a:solidFill>
              </a:rPr>
              <a:t> SK-FFS 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45058" name="TextBox 19"/>
          <p:cNvSpPr txBox="1">
            <a:spLocks noChangeArrowheads="1"/>
          </p:cNvSpPr>
          <p:nvPr/>
        </p:nvSpPr>
        <p:spPr bwMode="auto">
          <a:xfrm>
            <a:off x="522288" y="5321300"/>
            <a:ext cx="368141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600" b="1"/>
              <a:t>Стандартный прибор </a:t>
            </a:r>
            <a:r>
              <a:rPr lang="en-US" sz="1600" b="1"/>
              <a:t>SK-FFS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endParaRPr lang="ru-RU" sz="800" b="1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600" b="1"/>
              <a:t>2 насоса + задвижка + жокей</a:t>
            </a:r>
          </a:p>
        </p:txBody>
      </p:sp>
      <p:pic>
        <p:nvPicPr>
          <p:cNvPr id="45059" name="Picture 10" descr="панель управления прибора дизе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0950" y="1522413"/>
            <a:ext cx="493395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19"/>
          <p:cNvSpPr txBox="1">
            <a:spLocks noChangeArrowheads="1"/>
          </p:cNvSpPr>
          <p:nvPr/>
        </p:nvSpPr>
        <p:spPr bwMode="auto">
          <a:xfrm>
            <a:off x="5221288" y="5321300"/>
            <a:ext cx="469741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600" b="1"/>
              <a:t>Прибор </a:t>
            </a:r>
            <a:r>
              <a:rPr lang="en-US" sz="1600" b="1"/>
              <a:t>SK-FFS </a:t>
            </a:r>
            <a:r>
              <a:rPr lang="ru-RU" sz="1600" b="1"/>
              <a:t>под заказ</a:t>
            </a:r>
            <a:endParaRPr lang="en-US" sz="1600" b="1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endParaRPr lang="en-US" sz="800" b="1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en-US" sz="1600" b="1"/>
              <a:t>4</a:t>
            </a:r>
            <a:r>
              <a:rPr lang="ru-RU" sz="1600" b="1"/>
              <a:t> насоса + жокей + управление ДГУ</a:t>
            </a:r>
            <a:r>
              <a:rPr lang="en-US" sz="1600" b="1"/>
              <a:t> + </a:t>
            </a:r>
            <a:r>
              <a:rPr lang="ru-RU" sz="1600" b="1"/>
              <a:t>РИП</a:t>
            </a:r>
          </a:p>
        </p:txBody>
      </p:sp>
      <p:pic>
        <p:nvPicPr>
          <p:cNvPr id="45061" name="Picture 12" descr="наклейка F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1531938"/>
            <a:ext cx="39243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/>
          </p:cNvSpPr>
          <p:nvPr/>
        </p:nvSpPr>
        <p:spPr bwMode="gray">
          <a:xfrm>
            <a:off x="1674813" y="468313"/>
            <a:ext cx="7416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Выносной диспетчерский пульт </a:t>
            </a:r>
            <a:r>
              <a:rPr lang="ru-RU"/>
              <a:t> </a:t>
            </a:r>
            <a:r>
              <a:rPr lang="en-US" b="1">
                <a:solidFill>
                  <a:srgbClr val="595959"/>
                </a:solidFill>
              </a:rPr>
              <a:t>SK-FFS/RC</a:t>
            </a:r>
            <a:endParaRPr lang="ru-RU" b="1">
              <a:solidFill>
                <a:srgbClr val="595959"/>
              </a:solidFill>
            </a:endParaRPr>
          </a:p>
        </p:txBody>
      </p:sp>
      <p:pic>
        <p:nvPicPr>
          <p:cNvPr id="46082" name="Picture 3" descr="D:\present\FF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700" y="2008188"/>
            <a:ext cx="29289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8"/>
          <p:cNvSpPr txBox="1">
            <a:spLocks noChangeArrowheads="1"/>
          </p:cNvSpPr>
          <p:nvPr/>
        </p:nvSpPr>
        <p:spPr bwMode="auto">
          <a:xfrm>
            <a:off x="6203950" y="1239838"/>
            <a:ext cx="2786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Пульт </a:t>
            </a:r>
            <a:r>
              <a:rPr lang="en-US" sz="1800" b="1"/>
              <a:t>SK-FFS/RC</a:t>
            </a:r>
            <a:endParaRPr lang="ru-RU" sz="1800" b="1"/>
          </a:p>
        </p:txBody>
      </p:sp>
      <p:sp>
        <p:nvSpPr>
          <p:cNvPr id="46084" name="TextBox 9"/>
          <p:cNvSpPr txBox="1">
            <a:spLocks noChangeArrowheads="1"/>
          </p:cNvSpPr>
          <p:nvPr/>
        </p:nvSpPr>
        <p:spPr bwMode="auto">
          <a:xfrm>
            <a:off x="1774825" y="1263650"/>
            <a:ext cx="30718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Прибор </a:t>
            </a:r>
            <a:r>
              <a:rPr lang="en-US" sz="1800" b="1"/>
              <a:t>SK-FFS </a:t>
            </a:r>
            <a:endParaRPr lang="ru-RU" sz="1800" b="1"/>
          </a:p>
        </p:txBody>
      </p:sp>
      <p:sp>
        <p:nvSpPr>
          <p:cNvPr id="46085" name="TextBox 11"/>
          <p:cNvSpPr txBox="1">
            <a:spLocks noChangeArrowheads="1"/>
          </p:cNvSpPr>
          <p:nvPr/>
        </p:nvSpPr>
        <p:spPr bwMode="auto">
          <a:xfrm>
            <a:off x="306388" y="5961063"/>
            <a:ext cx="100806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   Выносной диспетчерский пульт  </a:t>
            </a:r>
            <a:r>
              <a:rPr lang="en-US" sz="1500"/>
              <a:t>SK-FFS/RC </a:t>
            </a:r>
            <a:r>
              <a:rPr lang="ru-RU" sz="1500"/>
              <a:t>заказывается дополнительно, если требуется оснащение удаленного места диспетчера</a:t>
            </a:r>
            <a:r>
              <a:rPr lang="en-US" sz="1500"/>
              <a:t>. </a:t>
            </a:r>
          </a:p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   Диспетчерский пульт питается от основного прибора напряжением = 24В (дополнит. питания не требуется). </a:t>
            </a:r>
          </a:p>
        </p:txBody>
      </p:sp>
      <p:pic>
        <p:nvPicPr>
          <p:cNvPr id="46086" name="Picture 3" descr="Y:\FFS-презентация\плата RS-4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5938" y="3924300"/>
            <a:ext cx="433387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3275013" y="3943350"/>
            <a:ext cx="4286250" cy="1481138"/>
          </a:xfrm>
          <a:custGeom>
            <a:avLst/>
            <a:gdLst>
              <a:gd name="connsiteX0" fmla="*/ 0 w 4305300"/>
              <a:gd name="connsiteY0" fmla="*/ 714375 h 1638300"/>
              <a:gd name="connsiteX1" fmla="*/ 9525 w 4305300"/>
              <a:gd name="connsiteY1" fmla="*/ 1638300 h 1638300"/>
              <a:gd name="connsiteX2" fmla="*/ 4305300 w 4305300"/>
              <a:gd name="connsiteY2" fmla="*/ 1638300 h 1638300"/>
              <a:gd name="connsiteX3" fmla="*/ 4295775 w 4305300"/>
              <a:gd name="connsiteY3" fmla="*/ 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0" h="1638300">
                <a:moveTo>
                  <a:pt x="0" y="714375"/>
                </a:moveTo>
                <a:lnTo>
                  <a:pt x="9525" y="1638300"/>
                </a:lnTo>
                <a:lnTo>
                  <a:pt x="4305300" y="1638300"/>
                </a:lnTo>
                <a:lnTo>
                  <a:pt x="4295775" y="0"/>
                </a:lnTo>
              </a:path>
            </a:pathLst>
          </a:custGeom>
          <a:ln w="76200">
            <a:solidFill>
              <a:srgbClr val="4DBA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6088" name="Picture 2" descr="D:\present\p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8438" y="2493963"/>
            <a:ext cx="20129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TextBox 18"/>
          <p:cNvSpPr txBox="1">
            <a:spLocks noChangeArrowheads="1"/>
          </p:cNvSpPr>
          <p:nvPr/>
        </p:nvSpPr>
        <p:spPr bwMode="auto">
          <a:xfrm>
            <a:off x="4846638" y="5067300"/>
            <a:ext cx="1500187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до 300 метров</a:t>
            </a:r>
          </a:p>
        </p:txBody>
      </p:sp>
      <p:sp>
        <p:nvSpPr>
          <p:cNvPr id="46090" name="TextBox 18"/>
          <p:cNvSpPr txBox="1">
            <a:spLocks noChangeArrowheads="1"/>
          </p:cNvSpPr>
          <p:nvPr/>
        </p:nvSpPr>
        <p:spPr bwMode="auto">
          <a:xfrm>
            <a:off x="4194175" y="5454650"/>
            <a:ext cx="28082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витая пара (</a:t>
            </a:r>
            <a:r>
              <a:rPr lang="en-US" sz="1500"/>
              <a:t>RS-485 + =</a:t>
            </a:r>
            <a:r>
              <a:rPr lang="ru-RU" sz="1500"/>
              <a:t>24В)</a:t>
            </a:r>
          </a:p>
        </p:txBody>
      </p:sp>
      <p:sp>
        <p:nvSpPr>
          <p:cNvPr id="46091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rgbClr val="595959"/>
                </a:solidFill>
              </a:rPr>
              <a:t>Структурная схема </a:t>
            </a:r>
            <a:r>
              <a:rPr lang="en-US" sz="2000" b="1">
                <a:solidFill>
                  <a:srgbClr val="595959"/>
                </a:solidFill>
              </a:rPr>
              <a:t>SK-FFS</a:t>
            </a:r>
            <a:endParaRPr lang="ru-RU" sz="2000" b="1">
              <a:solidFill>
                <a:srgbClr val="595959"/>
              </a:solidFill>
            </a:endParaRPr>
          </a:p>
        </p:txBody>
      </p:sp>
      <p:sp>
        <p:nvSpPr>
          <p:cNvPr id="4710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  <p:pic>
        <p:nvPicPr>
          <p:cNvPr id="47107" name="Picture 7" descr="структурная сх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971550"/>
            <a:ext cx="7561263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Y:\FFS-презентация\фото ffs открыт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0438" y="2700338"/>
            <a:ext cx="52863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/>
          </p:cNvSpPr>
          <p:nvPr/>
        </p:nvSpPr>
        <p:spPr bwMode="gray">
          <a:xfrm>
            <a:off x="2538413" y="468313"/>
            <a:ext cx="588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  <a:defRPr/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Приборы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SK-FFS –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поколение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131" name="TextBox 6"/>
          <p:cNvSpPr txBox="1">
            <a:spLocks noChangeArrowheads="1"/>
          </p:cNvSpPr>
          <p:nvPr/>
        </p:nvSpPr>
        <p:spPr bwMode="auto">
          <a:xfrm>
            <a:off x="450850" y="1208088"/>
            <a:ext cx="30718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Вид снаружи</a:t>
            </a:r>
          </a:p>
        </p:txBody>
      </p:sp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5846763" y="1208088"/>
            <a:ext cx="307181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800" b="1"/>
              <a:t>Вид изнутри</a:t>
            </a:r>
          </a:p>
        </p:txBody>
      </p:sp>
      <p:pic>
        <p:nvPicPr>
          <p:cNvPr id="48133" name="Picture 16" descr="FFS 3 поколение вид сперед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2841625"/>
            <a:ext cx="2643188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>
            <a:stCxn id="48135" idx="2"/>
          </p:cNvCxnSpPr>
          <p:nvPr/>
        </p:nvCxnSpPr>
        <p:spPr>
          <a:xfrm rot="5400000">
            <a:off x="2024856" y="2729707"/>
            <a:ext cx="1000125" cy="500062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1774825" y="1885950"/>
            <a:ext cx="20002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Лицевая панель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управления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484188" y="4705350"/>
            <a:ext cx="2081212" cy="3571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7" name="TextBox 22"/>
          <p:cNvSpPr txBox="1">
            <a:spLocks noChangeArrowheads="1"/>
          </p:cNvSpPr>
          <p:nvPr/>
        </p:nvSpPr>
        <p:spPr bwMode="auto">
          <a:xfrm>
            <a:off x="274638" y="5995988"/>
            <a:ext cx="20002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Ключ </a:t>
            </a:r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режимов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1381919" y="2593181"/>
            <a:ext cx="642938" cy="4286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9" name="TextBox 26"/>
          <p:cNvSpPr txBox="1">
            <a:spLocks noChangeArrowheads="1"/>
          </p:cNvSpPr>
          <p:nvPr/>
        </p:nvSpPr>
        <p:spPr bwMode="auto">
          <a:xfrm>
            <a:off x="346075" y="1885950"/>
            <a:ext cx="20002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Звуковой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излучатель</a:t>
            </a:r>
          </a:p>
        </p:txBody>
      </p:sp>
      <p:cxnSp>
        <p:nvCxnSpPr>
          <p:cNvPr id="29" name="Straight Arrow Connector 28"/>
          <p:cNvCxnSpPr>
            <a:stCxn id="48141" idx="2"/>
          </p:cNvCxnSpPr>
          <p:nvPr/>
        </p:nvCxnSpPr>
        <p:spPr>
          <a:xfrm rot="16200000" flipH="1">
            <a:off x="6392069" y="2591594"/>
            <a:ext cx="714375" cy="500063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1" name="TextBox 29"/>
          <p:cNvSpPr txBox="1">
            <a:spLocks noChangeArrowheads="1"/>
          </p:cNvSpPr>
          <p:nvPr/>
        </p:nvSpPr>
        <p:spPr bwMode="auto">
          <a:xfrm>
            <a:off x="5291138" y="1914525"/>
            <a:ext cx="20002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Основной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контроллер</a:t>
            </a:r>
          </a:p>
        </p:txBody>
      </p:sp>
      <p:cxnSp>
        <p:nvCxnSpPr>
          <p:cNvPr id="48142" name="Straight Arrow Connector 31"/>
          <p:cNvCxnSpPr>
            <a:cxnSpLocks noChangeShapeType="1"/>
          </p:cNvCxnSpPr>
          <p:nvPr/>
        </p:nvCxnSpPr>
        <p:spPr bwMode="auto">
          <a:xfrm flipH="1">
            <a:off x="8802688" y="2555875"/>
            <a:ext cx="215900" cy="992188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48143" name="TextBox 32"/>
          <p:cNvSpPr txBox="1">
            <a:spLocks noChangeArrowheads="1"/>
          </p:cNvSpPr>
          <p:nvPr/>
        </p:nvSpPr>
        <p:spPr bwMode="auto">
          <a:xfrm>
            <a:off x="7794625" y="1914525"/>
            <a:ext cx="20002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Контроллер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лицевой панели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6200000" flipV="1">
            <a:off x="7561263" y="4629150"/>
            <a:ext cx="1785938" cy="92868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5" name="TextBox 36"/>
          <p:cNvSpPr txBox="1">
            <a:spLocks noChangeArrowheads="1"/>
          </p:cNvSpPr>
          <p:nvPr/>
        </p:nvSpPr>
        <p:spPr bwMode="auto">
          <a:xfrm>
            <a:off x="8061325" y="6057900"/>
            <a:ext cx="20002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Соединительный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шлейф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4882356" y="4736307"/>
            <a:ext cx="1857375" cy="64293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7" name="TextBox 41"/>
          <p:cNvSpPr txBox="1">
            <a:spLocks noChangeArrowheads="1"/>
          </p:cNvSpPr>
          <p:nvPr/>
        </p:nvSpPr>
        <p:spPr bwMode="auto">
          <a:xfrm>
            <a:off x="4489450" y="6057900"/>
            <a:ext cx="20002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Силовая</a:t>
            </a:r>
            <a:endParaRPr lang="en-US" sz="1500"/>
          </a:p>
          <a:p>
            <a:pPr marL="180975" indent="-180975" algn="ctr">
              <a:lnSpc>
                <a:spcPct val="110000"/>
              </a:lnSpc>
              <a:buClr>
                <a:schemeClr val="accent1"/>
              </a:buClr>
            </a:pPr>
            <a:r>
              <a:rPr lang="ru-RU" sz="1500"/>
              <a:t>часть</a:t>
            </a:r>
          </a:p>
        </p:txBody>
      </p:sp>
      <p:sp>
        <p:nvSpPr>
          <p:cNvPr id="48148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800"/>
              <a:t>11</a:t>
            </a:r>
            <a:r>
              <a:rPr lang="en-US" sz="800"/>
              <a:t>/20</a:t>
            </a:r>
            <a:r>
              <a:rPr lang="ru-RU" sz="800"/>
              <a:t>22</a:t>
            </a:r>
            <a:endParaRPr lang="en-US" sz="800"/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/>
          </p:cNvSpPr>
          <p:nvPr/>
        </p:nvSpPr>
        <p:spPr bwMode="gray">
          <a:xfrm>
            <a:off x="346075" y="468313"/>
            <a:ext cx="90725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228600" algn="ctr" eaLnBrk="0" hangingPunct="0">
              <a:tabLst>
                <a:tab pos="457200" algn="l"/>
              </a:tabLst>
            </a:pPr>
            <a:r>
              <a:rPr lang="ru-RU" sz="2000" b="1">
                <a:solidFill>
                  <a:schemeClr val="accent2"/>
                </a:solidFill>
              </a:rPr>
              <a:t>Пример прибора </a:t>
            </a:r>
            <a:r>
              <a:rPr lang="en-US" sz="2000" b="1">
                <a:solidFill>
                  <a:schemeClr val="accent2"/>
                </a:solidFill>
              </a:rPr>
              <a:t>SK-FFS/4-160(330</a:t>
            </a:r>
            <a:r>
              <a:rPr lang="ru-RU" sz="2000" b="1">
                <a:solidFill>
                  <a:schemeClr val="accent2"/>
                </a:solidFill>
              </a:rPr>
              <a:t>А)</a:t>
            </a:r>
            <a:r>
              <a:rPr lang="en-US" sz="2000" b="1">
                <a:solidFill>
                  <a:schemeClr val="accent2"/>
                </a:solidFill>
              </a:rPr>
              <a:t> </a:t>
            </a:r>
            <a:r>
              <a:rPr lang="ru-RU" sz="2000" b="1">
                <a:solidFill>
                  <a:schemeClr val="accent2"/>
                </a:solidFill>
              </a:rPr>
              <a:t>с плавным пуском и ДГУ</a:t>
            </a:r>
            <a:endParaRPr lang="ru-RU" sz="1000" b="1">
              <a:solidFill>
                <a:schemeClr val="accent2"/>
              </a:solidFill>
            </a:endParaRPr>
          </a:p>
        </p:txBody>
      </p:sp>
      <p:pic>
        <p:nvPicPr>
          <p:cNvPr id="49154" name="Picture 7" descr="ffs-ss-inside"/>
          <p:cNvPicPr>
            <a:picLocks noChangeAspect="1" noChangeArrowheads="1"/>
          </p:cNvPicPr>
          <p:nvPr/>
        </p:nvPicPr>
        <p:blipFill>
          <a:blip r:embed="rId2"/>
          <a:srcRect l="5737" r="3905"/>
          <a:stretch>
            <a:fillRect/>
          </a:stretch>
        </p:blipFill>
        <p:spPr bwMode="auto">
          <a:xfrm>
            <a:off x="4914900" y="1547813"/>
            <a:ext cx="5400675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8" descr="ffs-ss"/>
          <p:cNvPicPr>
            <a:picLocks noChangeAspect="1" noChangeArrowheads="1"/>
          </p:cNvPicPr>
          <p:nvPr/>
        </p:nvPicPr>
        <p:blipFill>
          <a:blip r:embed="rId3"/>
          <a:srcRect l="22795" r="12668"/>
          <a:stretch>
            <a:fillRect/>
          </a:stretch>
        </p:blipFill>
        <p:spPr bwMode="auto">
          <a:xfrm>
            <a:off x="666750" y="1692275"/>
            <a:ext cx="36718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Fußzeilenplatzhalter 4"/>
          <p:cNvSpPr txBox="1">
            <a:spLocks noGrp="1"/>
          </p:cNvSpPr>
          <p:nvPr/>
        </p:nvSpPr>
        <p:spPr bwMode="gray">
          <a:xfrm>
            <a:off x="522288" y="7124700"/>
            <a:ext cx="993775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 eaLnBrk="0" hangingPunct="0"/>
            <a:r>
              <a:rPr lang="en-US" sz="800"/>
              <a:t>Техническая поддержка SK-FFS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11/2022</a:t>
            </a:r>
          </a:p>
          <a:p>
            <a:pPr defTabSz="912813" eaLnBrk="0" hangingPunct="0"/>
            <a:endParaRPr lang="en-US" sz="8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LO_PPT_Master_2012-08-20_short_until end 2012 ONLY FOR INTERNAL USE">
  <a:themeElements>
    <a:clrScheme name="Wilo PPT 2012-07-26b">
      <a:dk1>
        <a:sysClr val="windowText" lastClr="000000"/>
      </a:dk1>
      <a:lt1>
        <a:sysClr val="window" lastClr="FFFFFF"/>
      </a:lt1>
      <a:dk2>
        <a:srgbClr val="505050"/>
      </a:dk2>
      <a:lt2>
        <a:srgbClr val="AAC800"/>
      </a:lt2>
      <a:accent1>
        <a:srgbClr val="009C82"/>
      </a:accent1>
      <a:accent2>
        <a:srgbClr val="505050"/>
      </a:accent2>
      <a:accent3>
        <a:srgbClr val="787878"/>
      </a:accent3>
      <a:accent4>
        <a:srgbClr val="FFB400"/>
      </a:accent4>
      <a:accent5>
        <a:srgbClr val="005ACD"/>
      </a:accent5>
      <a:accent6>
        <a:srgbClr val="F541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180975" indent="-180975">
          <a:lnSpc>
            <a:spcPct val="110000"/>
          </a:lnSpc>
          <a:buClr>
            <a:schemeClr val="accent1"/>
          </a:buClr>
          <a:buFont typeface="Verdana" pitchFamily="34" charset="0"/>
          <a:buChar char="•"/>
          <a:defRPr sz="15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180975" indent="-180975">
          <a:lnSpc>
            <a:spcPct val="110000"/>
          </a:lnSpc>
          <a:buClr>
            <a:schemeClr val="accent1"/>
          </a:buClr>
          <a:buFont typeface="Verdana" pitchFamily="34" charset="0"/>
          <a:buChar char="•"/>
          <a:defRPr sz="15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Wilo PPT 2012-07-26b">
      <a:dk1>
        <a:sysClr val="windowText" lastClr="000000"/>
      </a:dk1>
      <a:lt1>
        <a:sysClr val="window" lastClr="FFFFFF"/>
      </a:lt1>
      <a:dk2>
        <a:srgbClr val="505050"/>
      </a:dk2>
      <a:lt2>
        <a:srgbClr val="AAC800"/>
      </a:lt2>
      <a:accent1>
        <a:srgbClr val="009C82"/>
      </a:accent1>
      <a:accent2>
        <a:srgbClr val="505050"/>
      </a:accent2>
      <a:accent3>
        <a:srgbClr val="787878"/>
      </a:accent3>
      <a:accent4>
        <a:srgbClr val="FFB400"/>
      </a:accent4>
      <a:accent5>
        <a:srgbClr val="005ACD"/>
      </a:accent5>
      <a:accent6>
        <a:srgbClr val="F541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Wilo PPT 2012-07-26b">
      <a:dk1>
        <a:sysClr val="windowText" lastClr="000000"/>
      </a:dk1>
      <a:lt1>
        <a:sysClr val="window" lastClr="FFFFFF"/>
      </a:lt1>
      <a:dk2>
        <a:srgbClr val="505050"/>
      </a:dk2>
      <a:lt2>
        <a:srgbClr val="AAC800"/>
      </a:lt2>
      <a:accent1>
        <a:srgbClr val="009C82"/>
      </a:accent1>
      <a:accent2>
        <a:srgbClr val="505050"/>
      </a:accent2>
      <a:accent3>
        <a:srgbClr val="787878"/>
      </a:accent3>
      <a:accent4>
        <a:srgbClr val="FFB400"/>
      </a:accent4>
      <a:accent5>
        <a:srgbClr val="005ACD"/>
      </a:accent5>
      <a:accent6>
        <a:srgbClr val="F541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WILO_PPT_Master_2012-08-20_short_until end 2012 ONLY FOR INTERNAL USE</Template>
  <TotalTime>7961404</TotalTime>
  <Words>2579</Words>
  <Application>Microsoft Office PowerPoint</Application>
  <PresentationFormat>Произвольный</PresentationFormat>
  <Paragraphs>867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47</vt:i4>
      </vt:variant>
    </vt:vector>
  </HeadingPairs>
  <TitlesOfParts>
    <vt:vector size="60" baseType="lpstr">
      <vt:lpstr>Arial</vt:lpstr>
      <vt:lpstr>Verdana</vt:lpstr>
      <vt:lpstr>Calibri</vt:lpstr>
      <vt:lpstr>Tahoma</vt:lpstr>
      <vt:lpstr>Times New Roman</vt:lpstr>
      <vt:lpstr>Arial Unicode MS</vt:lpstr>
      <vt:lpstr>Arial Cyr</vt:lpstr>
      <vt:lpstr>WILO_PPT_Master_2012-08-20_short_until end 2012 ONLY FOR INTERNAL USE</vt:lpstr>
      <vt:lpstr>Специальное оформление</vt:lpstr>
      <vt:lpstr>WILO_PPT_Master_2012-08-20_short_until end 2012 ONLY FOR INTERNAL USE</vt:lpstr>
      <vt:lpstr>WILO_PPT_Master_2012-08-20_short_until end 2012 ONLY FOR INTERNAL USE</vt:lpstr>
      <vt:lpstr>WILO_PPT_Master_2012-08-20_short_until end 2012 ONLY FOR INTERNAL USE</vt:lpstr>
      <vt:lpstr>WILO_PPT_Master_2012-08-20_short_until end 2012 ONLY FOR INTERNAL USE</vt:lpstr>
      <vt:lpstr>Приборы SK-FFS     для сервисных служб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Wilorus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olga.issoupova</dc:creator>
  <cp:lastModifiedBy>Shtein</cp:lastModifiedBy>
  <cp:revision>1341</cp:revision>
  <dcterms:created xsi:type="dcterms:W3CDTF">2012-09-10T12:41:32Z</dcterms:created>
  <dcterms:modified xsi:type="dcterms:W3CDTF">2022-11-10T15:47:21Z</dcterms:modified>
</cp:coreProperties>
</file>